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88" r:id="rId13"/>
    <p:sldId id="289" r:id="rId14"/>
    <p:sldId id="290" r:id="rId15"/>
    <p:sldId id="29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2000" cy="6858000"/>
  <p:notesSz cx="6858000" cy="9144000"/>
  <p:embeddedFontLst>
    <p:embeddedFont>
      <p:font typeface="Play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1" roundtripDataSignature="AMtx7mhr7ZGQSCq18P6EcJjfm/votFKI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ita Lara" initials="" lastIdx="1" clrIdx="0"/>
  <p:cmAuthor id="1" name="María Valeska Cirano Elorrieta" initials="ME" lastIdx="1" clrIdx="1">
    <p:extLst>
      <p:ext uri="{19B8F6BF-5375-455C-9EA6-DF929625EA0E}">
        <p15:presenceInfo xmlns:p15="http://schemas.microsoft.com/office/powerpoint/2012/main" userId="S::mcirano.cse@workmed.cl::41d2b5f3-3f59-491b-85e8-35f1069121e0" providerId="AD"/>
      </p:ext>
    </p:extLst>
  </p:cmAuthor>
  <p:cmAuthor id="2" name="Barbarita Lara Martinez" initials="BM" lastIdx="4" clrIdx="2">
    <p:extLst>
      <p:ext uri="{19B8F6BF-5375-455C-9EA6-DF929625EA0E}">
        <p15:presenceInfo xmlns:p15="http://schemas.microsoft.com/office/powerpoint/2012/main" userId="S::blara.cse@workmed.cl::f3f50806-f4db-4340-b33f-1174a1715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FA308-B3EC-D41B-7E30-D254EC18F27C}" v="2461" dt="2026-05-02T00:52:45.764"/>
    <p1510:client id="{13659D30-A24C-E6F9-4673-3AC3FFC02E4A}" v="167" dt="2026-04-30T23:24:41.653"/>
    <p1510:client id="{B2D2793D-B5D9-1209-E365-C54DD4C892B1}" v="840" dt="2026-05-01T15:37:4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5-01T11:53:45.388" idx="4">
    <p:pos x="6232" y="114"/>
    <p:text>actualizado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30T16:21:58.955" idx="1">
    <p:pos x="783" y="1273"/>
    <p:text>¿Qué pasa con la Ley 20.584 y la smodificaciones descritas en la 21.668?
</p:text>
    <p:extLst>
      <p:ext uri="{C676402C-5697-4E1C-873F-D02D1690AC5C}">
        <p15:threadingInfo xmlns:p15="http://schemas.microsoft.com/office/powerpoint/2012/main" timeZoneBias="420"/>
      </p:ext>
    </p:extLst>
  </p:cm>
  <p:cm authorId="2" dt="2026-05-01T08:00:22.112" idx="2">
    <p:pos x="783" y="1369"/>
    <p:text>ajustando María, gracias por la observación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6-05-01T08:27:52.916" idx="3">
    <p:pos x="3226" y="1368"/>
    <p:text>[@Carolina Araya Espinoza] es necesario saber que tanta información se guarda en flowmed para verificar si hay datos que se consideren como ficha clínica/datos pacientes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SPOF Punto único de fallo</a:t>
            </a: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db22a12e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db22a12e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i="1">
                <a:solidFill>
                  <a:srgbClr val="8A8A8A"/>
                </a:solidFill>
              </a:rPr>
              <a:t>El detalle granular vive en los 8 BPMN interactivos + 7 AS-IS HTML del entregable.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RP secundario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"réplica productiva secundaria" / segunda línea de respaldo de la infraestructura. Es jerga de Disaster Recovery.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411480" cy="6858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" y="640080"/>
            <a:ext cx="1896774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68680" y="2194560"/>
            <a:ext cx="4206240" cy="384048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868680" y="2258568"/>
            <a:ext cx="4206240" cy="19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DIAGNÓSTICO AS-IS · v3.0 · </a:t>
            </a:r>
            <a:r>
              <a:rPr lang="en-US" sz="1100" b="1">
                <a:solidFill>
                  <a:srgbClr val="1A3D25"/>
                </a:solidFill>
              </a:rPr>
              <a:t>2026-05-02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868680" y="2743200"/>
            <a:ext cx="105156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Workmed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868680" y="4023360"/>
            <a:ext cx="10515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D6144"/>
                </a:solidFill>
                <a:latin typeface="Play"/>
                <a:ea typeface="Play"/>
                <a:cs typeface="Play"/>
                <a:sym typeface="Play"/>
              </a:rPr>
              <a:t>Resultados · Recomendación Estratégica · Próximos Pasos</a:t>
            </a:r>
            <a:endParaRPr/>
          </a:p>
        </p:txBody>
      </p:sp>
      <p:cxnSp>
        <p:nvCxnSpPr>
          <p:cNvPr id="91" name="Google Shape;91;p1"/>
          <p:cNvCxnSpPr/>
          <p:nvPr/>
        </p:nvCxnSpPr>
        <p:spPr>
          <a:xfrm>
            <a:off x="868680" y="4800600"/>
            <a:ext cx="10863072" cy="0"/>
          </a:xfrm>
          <a:prstGeom prst="straightConnector1">
            <a:avLst/>
          </a:prstGeom>
          <a:noFill/>
          <a:ln w="254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868680" y="5074920"/>
            <a:ext cx="10515600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Para: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Max Dollmann · CEO  </a:t>
            </a:r>
            <a:r>
              <a:rPr lang="en-US" sz="1300" b="1">
                <a:solidFill>
                  <a:srgbClr val="1A3D25"/>
                </a:solidFill>
              </a:rPr>
              <a:t>  </a:t>
            </a:r>
            <a:r>
              <a:rPr lang="en-US" sz="1300" b="1">
                <a:solidFill>
                  <a:srgbClr val="1A3D2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|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Ricardo Jorquera · Director</a:t>
            </a:r>
            <a:r>
              <a:rPr lang="en-US" sz="1300" b="1">
                <a:solidFill>
                  <a:srgbClr val="1A3D2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   |   </a:t>
            </a:r>
            <a:r>
              <a:rPr lang="en-US" sz="1300" b="1">
                <a:solidFill>
                  <a:srgbClr val="1A3D25"/>
                </a:solidFill>
              </a:rPr>
              <a:t>Carolina Araya · CTO</a:t>
            </a:r>
            <a:r>
              <a:rPr lang="en-US" sz="1300" b="1">
                <a:solidFill>
                  <a:srgbClr val="1A3D2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  |   </a:t>
            </a:r>
            <a:r>
              <a:rPr lang="en-US" sz="1300" b="1">
                <a:solidFill>
                  <a:srgbClr val="1A3D25"/>
                </a:solidFill>
              </a:rPr>
              <a:t>Workmed </a:t>
            </a:r>
            <a:endParaRPr lang="en-US"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De:  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Barbarita Lara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·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CEO   </a:t>
            </a:r>
            <a:r>
              <a:rPr lang="en-US" sz="1300" b="1">
                <a:solidFill>
                  <a:srgbClr val="1A3D2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|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  Roberto Carvajal · CTO   </a:t>
            </a:r>
            <a:r>
              <a:rPr lang="en-US" sz="1300" b="1">
                <a:solidFill>
                  <a:srgbClr val="1A3D2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|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 EMERCOM SpA</a:t>
            </a:r>
            <a:endParaRPr lang="en-US"/>
          </a:p>
        </p:txBody>
      </p:sp>
      <p:sp>
        <p:nvSpPr>
          <p:cNvPr id="93" name="Google Shape;93;p1"/>
          <p:cNvSpPr txBox="1"/>
          <p:nvPr/>
        </p:nvSpPr>
        <p:spPr>
          <a:xfrm>
            <a:off x="868680" y="6126480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11 sesiones  ·  ~25 horas de levantamiento  ·  7 procesos + 1 anexo TI  ·  13 dueños de proceso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868680" y="6355080"/>
            <a:ext cx="10515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EMERCOM SpA  ·  </a:t>
            </a:r>
            <a:r>
              <a:rPr lang="en-US" sz="900">
                <a:solidFill>
                  <a:srgbClr val="8A8A8A"/>
                </a:solidFill>
              </a:rPr>
              <a:t>P</a:t>
            </a:r>
            <a:r>
              <a:rPr lang="en-US" sz="9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artner tecnológico Workmed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EVIDENCIA RECIENTE · BD CLON EXPUESTA</a:t>
            </a:r>
            <a:endParaRPr/>
          </a:p>
        </p:txBody>
      </p:sp>
      <p:cxnSp>
        <p:nvCxnSpPr>
          <p:cNvPr id="317" name="Google Shape;317;p10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10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lang="en-US"/>
          </a:p>
        </p:txBody>
      </p:sp>
      <p:sp>
        <p:nvSpPr>
          <p:cNvPr id="320" name="Google Shape;320;p10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EVIDENCIA EN VIVO · 29 ABR 2026</a:t>
            </a:r>
            <a:endParaRPr/>
          </a:p>
        </p:txBody>
      </p:sp>
      <p:sp>
        <p:nvSpPr>
          <p:cNvPr id="321" name="Google Shape;321;p10"/>
          <p:cNvSpPr txBox="1"/>
          <p:nvPr/>
        </p:nvSpPr>
        <p:spPr>
          <a:xfrm>
            <a:off x="502920" y="1143000"/>
            <a:ext cx="109728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BD Clon de FlowMed expuesta a internet público</a:t>
            </a:r>
            <a:endParaRPr/>
          </a:p>
        </p:txBody>
      </p:sp>
      <p:sp>
        <p:nvSpPr>
          <p:cNvPr id="322" name="Google Shape;322;p10"/>
          <p:cNvSpPr txBox="1"/>
          <p:nvPr/>
        </p:nvSpPr>
        <p:spPr>
          <a:xfrm>
            <a:off x="502920" y="201168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Hallazgo descubierto en la primera revisión técnica al recibir credenciales (29 abr · PM).</a:t>
            </a:r>
            <a:endParaRPr/>
          </a:p>
        </p:txBody>
      </p:sp>
      <p:cxnSp>
        <p:nvCxnSpPr>
          <p:cNvPr id="323" name="Google Shape;323;p10"/>
          <p:cNvCxnSpPr/>
          <p:nvPr/>
        </p:nvCxnSpPr>
        <p:spPr>
          <a:xfrm>
            <a:off x="502920" y="260604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10"/>
          <p:cNvSpPr txBox="1"/>
          <p:nvPr/>
        </p:nvSpPr>
        <p:spPr>
          <a:xfrm>
            <a:off x="502920" y="278892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Lo que encontramos</a:t>
            </a:r>
            <a:endParaRPr/>
          </a:p>
        </p:txBody>
      </p:sp>
      <p:sp>
        <p:nvSpPr>
          <p:cNvPr id="325" name="Google Shape;325;p10"/>
          <p:cNvSpPr txBox="1"/>
          <p:nvPr/>
        </p:nvSpPr>
        <p:spPr>
          <a:xfrm>
            <a:off x="502920" y="3108960"/>
            <a:ext cx="576072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3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▸ </a:t>
            </a:r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BD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productiva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clon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(read-replica AWS RDS)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al internet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sin VPN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túnel</a:t>
            </a:r>
            <a:r>
              <a:rPr lang="en-US" sz="1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SSH</a:t>
            </a:r>
            <a:r>
              <a:rPr lang="en-US" sz="1000">
                <a:solidFill>
                  <a:schemeClr val="tx1"/>
                </a:solidFill>
              </a:rPr>
              <a:t> · </a:t>
            </a:r>
            <a:r>
              <a:rPr lang="en-US" sz="1000" err="1">
                <a:solidFill>
                  <a:schemeClr val="tx1"/>
                </a:solidFill>
              </a:rPr>
              <a:t>configurada</a:t>
            </a:r>
            <a:r>
              <a:rPr lang="en-US" sz="1000">
                <a:solidFill>
                  <a:schemeClr val="tx1"/>
                </a:solidFill>
              </a:rPr>
              <a:t> y </a:t>
            </a:r>
            <a:r>
              <a:rPr lang="en-US" sz="1000" err="1">
                <a:solidFill>
                  <a:schemeClr val="tx1"/>
                </a:solidFill>
              </a:rPr>
              <a:t>administrada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por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Secall</a:t>
            </a:r>
            <a:r>
              <a:rPr lang="en-US" sz="1000">
                <a:solidFill>
                  <a:schemeClr val="tx1"/>
                </a:solidFill>
              </a:rPr>
              <a:t> (</a:t>
            </a:r>
            <a:r>
              <a:rPr lang="en-US" sz="1000" err="1">
                <a:solidFill>
                  <a:schemeClr val="tx1"/>
                </a:solidFill>
              </a:rPr>
              <a:t>proveedor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externo</a:t>
            </a:r>
            <a:r>
              <a:rPr lang="en-US" sz="1000">
                <a:solidFill>
                  <a:schemeClr val="tx1"/>
                </a:solidFill>
              </a:rPr>
              <a:t>, gatekeeper </a:t>
            </a:r>
            <a:r>
              <a:rPr lang="en-US" sz="1000" err="1">
                <a:solidFill>
                  <a:schemeClr val="tx1"/>
                </a:solidFill>
              </a:rPr>
              <a:t>técnico</a:t>
            </a:r>
            <a:r>
              <a:rPr lang="en-US" sz="1000">
                <a:solidFill>
                  <a:schemeClr val="tx1"/>
                </a:solidFill>
              </a:rPr>
              <a:t> real).</a:t>
            </a:r>
            <a:endParaRPr lang="en-US"/>
          </a:p>
          <a:p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Conexiones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MySQL/PostgreSQL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defecto</a:t>
            </a:r>
            <a:r>
              <a:rPr lang="en-US" sz="1000">
                <a:solidFill>
                  <a:srgbClr val="2C2C2C"/>
                </a:solidFill>
              </a:rPr>
              <a:t> · </a:t>
            </a:r>
            <a:r>
              <a:rPr lang="en-US" sz="1000" err="1">
                <a:solidFill>
                  <a:srgbClr val="2C2C2C"/>
                </a:solidFill>
              </a:rPr>
              <a:t>credenciales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viajan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>
                <a:solidFill>
                  <a:srgbClr val="2C2C2C"/>
                </a:solidFill>
              </a:rPr>
              <a:t>claro · </a:t>
            </a:r>
            <a:r>
              <a:rPr lang="en-US" sz="1000" err="1">
                <a:solidFill>
                  <a:srgbClr val="2C2C2C"/>
                </a:solidFill>
              </a:rPr>
              <a:t>interceptación</a:t>
            </a:r>
            <a:r>
              <a:rPr lang="en-US" sz="1000">
                <a:solidFill>
                  <a:srgbClr val="2C2C2C"/>
                </a:solidFill>
              </a:rPr>
              <a:t> de </a:t>
            </a:r>
            <a:r>
              <a:rPr lang="en-US" sz="1000" err="1">
                <a:solidFill>
                  <a:srgbClr val="2C2C2C"/>
                </a:solidFill>
              </a:rPr>
              <a:t>tráfico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permite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reconstruir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información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médica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detallada</a:t>
            </a:r>
            <a:r>
              <a:rPr lang="en-US" sz="1000">
                <a:solidFill>
                  <a:srgbClr val="2C2C2C"/>
                </a:solidFill>
              </a:rPr>
              <a:t> del </a:t>
            </a:r>
            <a:r>
              <a:rPr lang="en-US" sz="1000" err="1">
                <a:solidFill>
                  <a:srgbClr val="2C2C2C"/>
                </a:solidFill>
              </a:rPr>
              <a:t>trabajador</a:t>
            </a:r>
            <a:r>
              <a:rPr lang="en-US" sz="1000">
                <a:solidFill>
                  <a:srgbClr val="2C2C2C"/>
                </a:solidFill>
              </a:rPr>
              <a:t>.</a:t>
            </a:r>
            <a:endParaRPr lang="en-US" sz="1000"/>
          </a:p>
          <a:p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▸ 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Cada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sesión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expone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simultáneamente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clínicos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err="1">
                <a:solidFill>
                  <a:schemeClr val="tx1"/>
                </a:solidFill>
              </a:rPr>
              <a:t>detallados</a:t>
            </a:r>
            <a:r>
              <a:rPr lang="en-US" sz="1000" b="1">
                <a:solidFill>
                  <a:schemeClr val="tx1"/>
                </a:solidFill>
              </a:rPr>
              <a:t> 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diagnósticos</a:t>
            </a:r>
            <a:r>
              <a:rPr lang="en-US" sz="1000">
                <a:solidFill>
                  <a:schemeClr val="tx1"/>
                </a:solidFill>
              </a:rPr>
              <a:t>, </a:t>
            </a:r>
            <a:r>
              <a:rPr lang="en-US" sz="1000" err="1">
                <a:solidFill>
                  <a:schemeClr val="tx1"/>
                </a:solidFill>
              </a:rPr>
              <a:t>antecedentes</a:t>
            </a:r>
            <a:r>
              <a:rPr lang="en-US" sz="1000">
                <a:solidFill>
                  <a:schemeClr val="tx1"/>
                </a:solidFill>
              </a:rPr>
              <a:t>, </a:t>
            </a:r>
            <a:r>
              <a:rPr lang="en-US" sz="1000" err="1">
                <a:solidFill>
                  <a:schemeClr val="tx1"/>
                </a:solidFill>
              </a:rPr>
              <a:t>exámenes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que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sustentan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el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informe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ocupacional</a:t>
            </a:r>
            <a:r>
              <a:rPr lang="en-US" sz="1000">
                <a:solidFill>
                  <a:schemeClr val="tx1"/>
                </a:solidFill>
              </a:rPr>
              <a:t>) 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 b="1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credenciales</a:t>
            </a:r>
            <a:r>
              <a:rPr lang="en-US" sz="1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>
                <a:solidFill>
                  <a:schemeClr val="tx1"/>
                </a:solidFill>
              </a:rPr>
              <a:t>de la </a:t>
            </a:r>
            <a:r>
              <a:rPr lang="en-US" sz="1000" b="1" err="1">
                <a:solidFill>
                  <a:schemeClr val="tx1"/>
                </a:solidFill>
              </a:rPr>
              <a:t>cuenta</a:t>
            </a:r>
            <a:r>
              <a:rPr lang="en-US" sz="1000" b="1">
                <a:solidFill>
                  <a:schemeClr val="tx1"/>
                </a:solidFill>
              </a:rPr>
              <a:t> </a:t>
            </a:r>
            <a:r>
              <a:rPr lang="en-US" sz="1000" b="1" err="1">
                <a:solidFill>
                  <a:schemeClr val="tx1"/>
                </a:solidFill>
              </a:rPr>
              <a:t>genérica</a:t>
            </a:r>
            <a:r>
              <a:rPr lang="en-US" sz="1000" b="1">
                <a:solidFill>
                  <a:schemeClr val="tx1"/>
                </a:solidFill>
              </a:rPr>
              <a:t> </a:t>
            </a:r>
            <a:r>
              <a:rPr lang="en-US" sz="1000" b="1" err="1">
                <a:solidFill>
                  <a:schemeClr val="tx1"/>
                </a:solidFill>
              </a:rPr>
              <a:t>compartida</a:t>
            </a:r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(Eduardo + Rodrigo + Ignacio + ¿</a:t>
            </a:r>
            <a:r>
              <a:rPr lang="en-US" sz="1000" err="1">
                <a:solidFill>
                  <a:schemeClr val="tx1"/>
                </a:solidFill>
              </a:rPr>
              <a:t>otros</a:t>
            </a:r>
            <a:r>
              <a:rPr lang="en-US" sz="1000">
                <a:solidFill>
                  <a:schemeClr val="tx1"/>
                </a:solidFill>
              </a:rPr>
              <a:t>?, </a:t>
            </a:r>
            <a:r>
              <a:rPr lang="en-US" sz="1000" err="1">
                <a:solidFill>
                  <a:schemeClr val="tx1"/>
                </a:solidFill>
              </a:rPr>
              <a:t>posiblemente</a:t>
            </a:r>
            <a:r>
              <a:rPr lang="en-US" sz="1000">
                <a:solidFill>
                  <a:schemeClr val="tx1"/>
                </a:solidFill>
              </a:rPr>
              <a:t> personal de </a:t>
            </a:r>
            <a:r>
              <a:rPr lang="en-US" sz="1000" err="1">
                <a:solidFill>
                  <a:schemeClr val="tx1"/>
                </a:solidFill>
              </a:rPr>
              <a:t>Secall</a:t>
            </a:r>
            <a:r>
              <a:rPr lang="en-US" sz="1000">
                <a:solidFill>
                  <a:schemeClr val="tx1"/>
                </a:solidFill>
              </a:rPr>
              <a:t> · sin </a:t>
            </a:r>
            <a:r>
              <a:rPr lang="en-US" sz="1000" err="1">
                <a:solidFill>
                  <a:schemeClr val="tx1"/>
                </a:solidFill>
              </a:rPr>
              <a:t>trazabilidad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por</a:t>
            </a:r>
            <a:r>
              <a:rPr lang="en-US" sz="1000">
                <a:solidFill>
                  <a:schemeClr val="tx1"/>
                </a:solidFill>
              </a:rPr>
              <a:t> persona).</a:t>
            </a:r>
          </a:p>
          <a:p>
            <a:r>
              <a:rPr lang="en-US" sz="1000" b="1">
                <a:solidFill>
                  <a:srgbClr val="B02A2A"/>
                </a:solidFill>
              </a:rPr>
              <a:t>▸ Infringe HOY </a:t>
            </a:r>
            <a:r>
              <a:rPr lang="en-US" sz="1000" err="1">
                <a:solidFill>
                  <a:srgbClr val="B02A2A"/>
                </a:solidFill>
              </a:rPr>
              <a:t>el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régimen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vigente</a:t>
            </a:r>
            <a:r>
              <a:rPr lang="en-US" sz="1000">
                <a:solidFill>
                  <a:srgbClr val="B02A2A"/>
                </a:solidFill>
              </a:rPr>
              <a:t>: </a:t>
            </a:r>
            <a:r>
              <a:rPr lang="en-US" sz="1000" b="1">
                <a:solidFill>
                  <a:srgbClr val="B02A2A"/>
                </a:solidFill>
              </a:rPr>
              <a:t>Ley 19.628 art. 2 </a:t>
            </a:r>
            <a:r>
              <a:rPr lang="en-US" sz="1000" b="1" err="1">
                <a:solidFill>
                  <a:srgbClr val="B02A2A"/>
                </a:solidFill>
              </a:rPr>
              <a:t>letra</a:t>
            </a:r>
            <a:r>
              <a:rPr lang="en-US" sz="1000" b="1">
                <a:solidFill>
                  <a:srgbClr val="B02A2A"/>
                </a:solidFill>
              </a:rPr>
              <a:t> g) </a:t>
            </a:r>
            <a:r>
              <a:rPr lang="en-US" sz="1000">
                <a:solidFill>
                  <a:srgbClr val="B02A2A"/>
                </a:solidFill>
              </a:rPr>
              <a:t>(</a:t>
            </a:r>
            <a:r>
              <a:rPr lang="en-US" sz="1000" err="1">
                <a:solidFill>
                  <a:srgbClr val="B02A2A"/>
                </a:solidFill>
              </a:rPr>
              <a:t>datos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sensibles</a:t>
            </a:r>
            <a:r>
              <a:rPr lang="en-US" sz="1000">
                <a:solidFill>
                  <a:srgbClr val="B02A2A"/>
                </a:solidFill>
              </a:rPr>
              <a:t> · </a:t>
            </a:r>
            <a:r>
              <a:rPr lang="en-US" sz="1000" err="1">
                <a:solidFill>
                  <a:srgbClr val="B02A2A"/>
                </a:solidFill>
              </a:rPr>
              <a:t>estados</a:t>
            </a:r>
            <a:r>
              <a:rPr lang="en-US" sz="1000">
                <a:solidFill>
                  <a:srgbClr val="B02A2A"/>
                </a:solidFill>
              </a:rPr>
              <a:t> de </a:t>
            </a:r>
            <a:r>
              <a:rPr lang="en-US" sz="1000" err="1">
                <a:solidFill>
                  <a:srgbClr val="B02A2A"/>
                </a:solidFill>
              </a:rPr>
              <a:t>salud</a:t>
            </a:r>
            <a:r>
              <a:rPr lang="en-US" sz="1000">
                <a:solidFill>
                  <a:srgbClr val="B02A2A"/>
                </a:solidFill>
              </a:rPr>
              <a:t>) + </a:t>
            </a:r>
            <a:endParaRPr lang="en-US" sz="1000"/>
          </a:p>
          <a:p>
            <a:r>
              <a:rPr lang="en-US" sz="1000" b="1">
                <a:solidFill>
                  <a:srgbClr val="B02A2A"/>
                </a:solidFill>
              </a:rPr>
              <a:t>Ley 16.744 / DS 109 / </a:t>
            </a:r>
            <a:r>
              <a:rPr lang="en-US" sz="1000" b="1" err="1">
                <a:solidFill>
                  <a:srgbClr val="B02A2A"/>
                </a:solidFill>
              </a:rPr>
              <a:t>dictámenes</a:t>
            </a:r>
            <a:r>
              <a:rPr lang="en-US" sz="1000" b="1">
                <a:solidFill>
                  <a:srgbClr val="B02A2A"/>
                </a:solidFill>
              </a:rPr>
              <a:t> SUSESO </a:t>
            </a:r>
            <a:r>
              <a:rPr lang="en-US" sz="1000">
                <a:solidFill>
                  <a:srgbClr val="B02A2A"/>
                </a:solidFill>
              </a:rPr>
              <a:t>(</a:t>
            </a:r>
            <a:r>
              <a:rPr lang="en-US" sz="1000" err="1">
                <a:solidFill>
                  <a:srgbClr val="B02A2A"/>
                </a:solidFill>
              </a:rPr>
              <a:t>régimen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ocupacional</a:t>
            </a:r>
            <a:r>
              <a:rPr lang="en-US" sz="1000">
                <a:solidFill>
                  <a:srgbClr val="B02A2A"/>
                </a:solidFill>
              </a:rPr>
              <a:t>: la </a:t>
            </a:r>
            <a:r>
              <a:rPr lang="en-US" sz="1000" err="1">
                <a:solidFill>
                  <a:srgbClr val="B02A2A"/>
                </a:solidFill>
              </a:rPr>
              <a:t>información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clínica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detallada</a:t>
            </a:r>
            <a:r>
              <a:rPr lang="en-US" sz="1000">
                <a:solidFill>
                  <a:srgbClr val="B02A2A"/>
                </a:solidFill>
              </a:rPr>
              <a:t> NO </a:t>
            </a:r>
            <a:r>
              <a:rPr lang="en-US" sz="1000" err="1">
                <a:solidFill>
                  <a:srgbClr val="B02A2A"/>
                </a:solidFill>
              </a:rPr>
              <a:t>debe</a:t>
            </a:r>
            <a:r>
              <a:rPr lang="en-US" sz="1000">
                <a:solidFill>
                  <a:srgbClr val="B02A2A"/>
                </a:solidFill>
              </a:rPr>
              <a:t> ser </a:t>
            </a:r>
            <a:r>
              <a:rPr lang="en-US" sz="1000" err="1">
                <a:solidFill>
                  <a:srgbClr val="B02A2A"/>
                </a:solidFill>
              </a:rPr>
              <a:t>accesible</a:t>
            </a:r>
            <a:r>
              <a:rPr lang="en-US" sz="1000">
                <a:solidFill>
                  <a:srgbClr val="B02A2A"/>
                </a:solidFill>
              </a:rPr>
              <a:t> al </a:t>
            </a:r>
            <a:r>
              <a:rPr lang="en-US" sz="1000" err="1">
                <a:solidFill>
                  <a:srgbClr val="B02A2A"/>
                </a:solidFill>
              </a:rPr>
              <a:t>empleador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ni</a:t>
            </a:r>
            <a:r>
              <a:rPr lang="en-US" sz="1000">
                <a:solidFill>
                  <a:srgbClr val="B02A2A"/>
                </a:solidFill>
              </a:rPr>
              <a:t> a </a:t>
            </a:r>
            <a:r>
              <a:rPr lang="en-US" sz="1000" err="1">
                <a:solidFill>
                  <a:srgbClr val="B02A2A"/>
                </a:solidFill>
              </a:rPr>
              <a:t>terceros</a:t>
            </a:r>
            <a:r>
              <a:rPr lang="en-US" sz="1000">
                <a:solidFill>
                  <a:srgbClr val="B02A2A"/>
                </a:solidFill>
              </a:rPr>
              <a:t> — </a:t>
            </a:r>
            <a:r>
              <a:rPr lang="en-US" sz="1000" err="1">
                <a:solidFill>
                  <a:srgbClr val="B02A2A"/>
                </a:solidFill>
              </a:rPr>
              <a:t>el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empleador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sólo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recibe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resultado</a:t>
            </a:r>
            <a:r>
              <a:rPr lang="en-US" sz="1000">
                <a:solidFill>
                  <a:srgbClr val="B02A2A"/>
                </a:solidFill>
              </a:rPr>
              <a:t> de </a:t>
            </a:r>
            <a:r>
              <a:rPr lang="en-US" sz="1000" err="1">
                <a:solidFill>
                  <a:srgbClr val="B02A2A"/>
                </a:solidFill>
              </a:rPr>
              <a:t>aptitud</a:t>
            </a:r>
            <a:r>
              <a:rPr lang="en-US" sz="1000">
                <a:solidFill>
                  <a:srgbClr val="B02A2A"/>
                </a:solidFill>
              </a:rPr>
              <a:t> </a:t>
            </a:r>
            <a:endParaRPr lang="en-US" sz="1000"/>
          </a:p>
          <a:p>
            <a:r>
              <a:rPr lang="en-US" sz="1000" i="1" err="1">
                <a:solidFill>
                  <a:srgbClr val="B02A2A"/>
                </a:solidFill>
              </a:rPr>
              <a:t>agregado</a:t>
            </a:r>
            <a:r>
              <a:rPr lang="en-US" sz="1000" i="1">
                <a:solidFill>
                  <a:srgbClr val="B02A2A"/>
                </a:solidFill>
              </a:rPr>
              <a:t>, </a:t>
            </a:r>
            <a:r>
              <a:rPr lang="en-US" sz="1000" i="1" err="1">
                <a:solidFill>
                  <a:srgbClr val="B02A2A"/>
                </a:solidFill>
              </a:rPr>
              <a:t>despersonalizado</a:t>
            </a:r>
            <a:r>
              <a:rPr lang="en-US" sz="1000" i="1">
                <a:solidFill>
                  <a:srgbClr val="B02A2A"/>
                </a:solidFill>
              </a:rPr>
              <a:t> y </a:t>
            </a:r>
            <a:r>
              <a:rPr lang="en-US" sz="1000" i="1" err="1">
                <a:solidFill>
                  <a:srgbClr val="B02A2A"/>
                </a:solidFill>
              </a:rPr>
              <a:t>por</a:t>
            </a:r>
            <a:r>
              <a:rPr lang="en-US" sz="1000" i="1">
                <a:solidFill>
                  <a:srgbClr val="B02A2A"/>
                </a:solidFill>
              </a:rPr>
              <a:t> </a:t>
            </a:r>
            <a:r>
              <a:rPr lang="en-US" sz="1000" i="1" err="1">
                <a:solidFill>
                  <a:srgbClr val="B02A2A"/>
                </a:solidFill>
              </a:rPr>
              <a:t>puesto</a:t>
            </a:r>
            <a:r>
              <a:rPr lang="en-US" sz="1000">
                <a:solidFill>
                  <a:srgbClr val="B02A2A"/>
                </a:solidFill>
              </a:rPr>
              <a:t>).</a:t>
            </a:r>
            <a:endParaRPr lang="en-US" sz="1000"/>
          </a:p>
          <a:p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▸  Bajo Ley 21.719 (</a:t>
            </a:r>
            <a:r>
              <a:rPr lang="en-US" sz="1000" b="1" i="0" u="none" strike="noStrike" cap="none" err="1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vigencia</a:t>
            </a:r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000" b="1" i="0" u="none" strike="noStrike" cap="none" err="1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dic</a:t>
            </a:r>
            <a:r>
              <a:rPr lang="en-US" sz="1000" b="1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 2026</a:t>
            </a:r>
            <a:r>
              <a:rPr lang="en-US" sz="1000" b="1">
                <a:solidFill>
                  <a:srgbClr val="B02A2A"/>
                </a:solidFill>
              </a:rPr>
              <a:t>) </a:t>
            </a:r>
            <a:r>
              <a:rPr lang="en-US" sz="1000">
                <a:solidFill>
                  <a:srgbClr val="B02A2A"/>
                </a:solidFill>
              </a:rPr>
              <a:t>se </a:t>
            </a:r>
            <a:r>
              <a:rPr lang="en-US" sz="1000" err="1">
                <a:solidFill>
                  <a:srgbClr val="B02A2A"/>
                </a:solidFill>
              </a:rPr>
              <a:t>añade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régimen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sancionatorio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err="1">
                <a:solidFill>
                  <a:srgbClr val="B02A2A"/>
                </a:solidFill>
              </a:rPr>
              <a:t>administrativo</a:t>
            </a:r>
            <a:r>
              <a:rPr lang="en-US" sz="1000">
                <a:solidFill>
                  <a:srgbClr val="B02A2A"/>
                </a:solidFill>
              </a:rPr>
              <a:t> + DPO + ARCOP </a:t>
            </a:r>
            <a:r>
              <a:rPr lang="en-US" sz="1000" err="1">
                <a:solidFill>
                  <a:srgbClr val="B02A2A"/>
                </a:solidFill>
              </a:rPr>
              <a:t>sobre</a:t>
            </a:r>
            <a:r>
              <a:rPr lang="en-US" sz="1000">
                <a:solidFill>
                  <a:srgbClr val="B02A2A"/>
                </a:solidFill>
              </a:rPr>
              <a:t> lo </a:t>
            </a:r>
            <a:r>
              <a:rPr lang="en-US" sz="1000" err="1">
                <a:solidFill>
                  <a:srgbClr val="B02A2A"/>
                </a:solidFill>
              </a:rPr>
              <a:t>que</a:t>
            </a:r>
            <a:r>
              <a:rPr lang="en-US" sz="1000">
                <a:solidFill>
                  <a:srgbClr val="B02A2A"/>
                </a:solidFill>
              </a:rPr>
              <a:t> </a:t>
            </a:r>
            <a:r>
              <a:rPr lang="en-US" sz="1000" b="1" err="1">
                <a:solidFill>
                  <a:srgbClr val="B02A2A"/>
                </a:solidFill>
              </a:rPr>
              <a:t>ya</a:t>
            </a:r>
            <a:r>
              <a:rPr lang="en-US" sz="1000" b="1">
                <a:solidFill>
                  <a:srgbClr val="B02A2A"/>
                </a:solidFill>
              </a:rPr>
              <a:t> es </a:t>
            </a:r>
            <a:r>
              <a:rPr lang="en-US" sz="1000" b="1" err="1">
                <a:solidFill>
                  <a:srgbClr val="B02A2A"/>
                </a:solidFill>
              </a:rPr>
              <a:t>infracción</a:t>
            </a:r>
            <a:r>
              <a:rPr lang="en-US" sz="1000" b="1">
                <a:solidFill>
                  <a:srgbClr val="B02A2A"/>
                </a:solidFill>
              </a:rPr>
              <a:t> hoy</a:t>
            </a:r>
            <a:r>
              <a:rPr lang="en-US" sz="10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>
              <a:solidFill>
                <a:srgbClr val="B02A2A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rgbClr val="B02A2A"/>
              </a:solidFill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6400800" y="278892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Solicitud al comité</a:t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>
            <a:off x="6400800" y="3108960"/>
            <a:ext cx="5330952" cy="1874519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6400800" y="3108960"/>
            <a:ext cx="73152" cy="1874519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6629400" y="3246120"/>
            <a:ext cx="5074920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Autorización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formal para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clonar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auditar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la BD</a:t>
            </a:r>
            <a:endParaRPr lang="en-US"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subsanada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exposición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a internet </a:t>
            </a:r>
            <a:r>
              <a:rPr lang="en-US" sz="1200" b="1" i="0" u="none" strike="noStrike" cap="none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Pendiente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23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correo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Solicitud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BD AWS + Script")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200" b="0" i="1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diagnóstico</a:t>
            </a:r>
            <a:r>
              <a:rPr lang="en-US" sz="1200" b="0" i="1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EMERCOM.</a:t>
            </a:r>
            <a:endParaRPr lang="en-US" sz="1200" b="0" i="1" u="none" strike="noStrike" cap="none">
              <a:solidFill>
                <a:srgbClr val="2C2C2C"/>
              </a:solidFill>
              <a:latin typeface="Arial"/>
              <a:ea typeface="Arial"/>
              <a:cs typeface="Arial"/>
            </a:endParaRPr>
          </a:p>
          <a:p>
            <a:endParaRPr lang="en-US" sz="1200" i="1">
              <a:solidFill>
                <a:srgbClr val="2C2C2C"/>
              </a:solidFill>
            </a:endParaRPr>
          </a:p>
          <a:p>
            <a:r>
              <a:rPr lang="en-US" sz="1200" b="1">
                <a:solidFill>
                  <a:srgbClr val="1A3D25"/>
                </a:solidFill>
              </a:rPr>
              <a:t>Mandato para </a:t>
            </a:r>
            <a:r>
              <a:rPr lang="en-US" sz="1200" b="1" err="1">
                <a:solidFill>
                  <a:srgbClr val="1A3D25"/>
                </a:solidFill>
              </a:rPr>
              <a:t>iniciar</a:t>
            </a:r>
            <a:r>
              <a:rPr lang="en-US" sz="1200" b="1">
                <a:solidFill>
                  <a:srgbClr val="1A3D25"/>
                </a:solidFill>
              </a:rPr>
              <a:t> </a:t>
            </a:r>
            <a:r>
              <a:rPr lang="en-US" sz="1200" b="1" err="1">
                <a:solidFill>
                  <a:srgbClr val="1A3D25"/>
                </a:solidFill>
              </a:rPr>
              <a:t>negociación</a:t>
            </a:r>
            <a:r>
              <a:rPr lang="en-US" sz="1200" b="1">
                <a:solidFill>
                  <a:srgbClr val="1A3D25"/>
                </a:solidFill>
              </a:rPr>
              <a:t> con </a:t>
            </a:r>
            <a:r>
              <a:rPr lang="en-US" sz="1200" b="1" err="1">
                <a:solidFill>
                  <a:srgbClr val="1A3D25"/>
                </a:solidFill>
              </a:rPr>
              <a:t>Secall</a:t>
            </a:r>
            <a:r>
              <a:rPr lang="en-US" sz="1200" b="1">
                <a:solidFill>
                  <a:srgbClr val="1A3D25"/>
                </a:solidFill>
              </a:rPr>
              <a:t> del </a:t>
            </a:r>
            <a:r>
              <a:rPr lang="en-US" sz="1200" b="1" err="1">
                <a:solidFill>
                  <a:srgbClr val="1A3D25"/>
                </a:solidFill>
              </a:rPr>
              <a:t>contrato</a:t>
            </a:r>
            <a:r>
              <a:rPr lang="en-US" sz="1200" b="1">
                <a:solidFill>
                  <a:srgbClr val="1A3D25"/>
                </a:solidFill>
              </a:rPr>
              <a:t> formal de </a:t>
            </a:r>
            <a:r>
              <a:rPr lang="en-US" sz="1200" b="1" err="1">
                <a:solidFill>
                  <a:srgbClr val="1A3D25"/>
                </a:solidFill>
              </a:rPr>
              <a:t>encargo</a:t>
            </a:r>
            <a:r>
              <a:rPr lang="en-US" sz="1200" b="1">
                <a:solidFill>
                  <a:srgbClr val="1A3D25"/>
                </a:solidFill>
              </a:rPr>
              <a:t> de </a:t>
            </a:r>
            <a:r>
              <a:rPr lang="en-US" sz="1200" b="1" err="1">
                <a:solidFill>
                  <a:srgbClr val="1A3D25"/>
                </a:solidFill>
              </a:rPr>
              <a:t>tratamiento</a:t>
            </a:r>
            <a:r>
              <a:rPr lang="en-US" sz="1200" b="1">
                <a:solidFill>
                  <a:srgbClr val="1A3D25"/>
                </a:solidFill>
              </a:rPr>
              <a:t> de </a:t>
            </a:r>
            <a:r>
              <a:rPr lang="en-US" sz="1200" b="1" err="1">
                <a:solidFill>
                  <a:srgbClr val="1A3D25"/>
                </a:solidFill>
              </a:rPr>
              <a:t>datos</a:t>
            </a:r>
            <a:r>
              <a:rPr lang="en-US" sz="1200" b="1">
                <a:solidFill>
                  <a:srgbClr val="1A3D25"/>
                </a:solidFill>
              </a:rPr>
              <a:t>.</a:t>
            </a:r>
          </a:p>
          <a:p>
            <a:r>
              <a:rPr lang="en-US" sz="1200" i="1">
                <a:solidFill>
                  <a:srgbClr val="2C2C2C"/>
                </a:solidFill>
              </a:rPr>
              <a:t>(</a:t>
            </a:r>
            <a:r>
              <a:rPr lang="en-US" sz="1200" i="1" err="1">
                <a:solidFill>
                  <a:srgbClr val="2C2C2C"/>
                </a:solidFill>
              </a:rPr>
              <a:t>cláusulas</a:t>
            </a:r>
            <a:r>
              <a:rPr lang="en-US" sz="1200" i="1">
                <a:solidFill>
                  <a:srgbClr val="2C2C2C"/>
                </a:solidFill>
              </a:rPr>
              <a:t> </a:t>
            </a:r>
            <a:r>
              <a:rPr lang="en-US" sz="1200" i="1" err="1">
                <a:solidFill>
                  <a:srgbClr val="2C2C2C"/>
                </a:solidFill>
              </a:rPr>
              <a:t>mínimas</a:t>
            </a:r>
            <a:r>
              <a:rPr lang="en-US" sz="1200" i="1">
                <a:solidFill>
                  <a:srgbClr val="2C2C2C"/>
                </a:solidFill>
              </a:rPr>
              <a:t> Ley 19.628 / Ley 21.719).</a:t>
            </a:r>
            <a:endParaRPr lang="en-US"/>
          </a:p>
          <a:p>
            <a:pPr>
              <a:lnSpc>
                <a:spcPct val="150000"/>
              </a:lnSpc>
            </a:pPr>
            <a:endParaRPr lang="en-US" sz="1100" i="1">
              <a:solidFill>
                <a:srgbClr val="2C2C2C"/>
              </a:solidFill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502920" y="5542042"/>
            <a:ext cx="11197489" cy="823821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777240" y="5712555"/>
            <a:ext cx="109728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3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en-US" sz="1300" i="1" err="1">
                <a:solidFill>
                  <a:schemeClr val="bg1"/>
                </a:solidFill>
              </a:rPr>
              <a:t>Materializa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b="1" i="1">
                <a:solidFill>
                  <a:schemeClr val="bg1"/>
                </a:solidFill>
              </a:rPr>
              <a:t>C3 </a:t>
            </a:r>
            <a:r>
              <a:rPr lang="en-US" sz="1300" i="1">
                <a:solidFill>
                  <a:schemeClr val="bg1"/>
                </a:solidFill>
              </a:rPr>
              <a:t>(</a:t>
            </a:r>
            <a:r>
              <a:rPr lang="en-US" sz="1300" i="1" err="1">
                <a:solidFill>
                  <a:schemeClr val="bg1"/>
                </a:solidFill>
              </a:rPr>
              <a:t>soberanía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i="1" err="1">
                <a:solidFill>
                  <a:schemeClr val="bg1"/>
                </a:solidFill>
              </a:rPr>
              <a:t>cedida</a:t>
            </a:r>
            <a:r>
              <a:rPr lang="en-US" sz="1300" i="1">
                <a:solidFill>
                  <a:schemeClr val="bg1"/>
                </a:solidFill>
              </a:rPr>
              <a:t> a </a:t>
            </a:r>
            <a:r>
              <a:rPr lang="en-US" sz="1300" i="1" err="1">
                <a:solidFill>
                  <a:schemeClr val="bg1"/>
                </a:solidFill>
              </a:rPr>
              <a:t>Secall</a:t>
            </a:r>
            <a:r>
              <a:rPr lang="en-US" sz="1300" i="1">
                <a:solidFill>
                  <a:schemeClr val="bg1"/>
                </a:solidFill>
              </a:rPr>
              <a:t> + </a:t>
            </a:r>
            <a:r>
              <a:rPr lang="en-US" sz="1300" i="1" err="1">
                <a:solidFill>
                  <a:schemeClr val="bg1"/>
                </a:solidFill>
              </a:rPr>
              <a:t>cuenta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i="1" err="1">
                <a:solidFill>
                  <a:schemeClr val="bg1"/>
                </a:solidFill>
              </a:rPr>
              <a:t>genérica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i="1" err="1">
                <a:solidFill>
                  <a:schemeClr val="bg1"/>
                </a:solidFill>
              </a:rPr>
              <a:t>compartida</a:t>
            </a:r>
            <a:r>
              <a:rPr lang="en-US" sz="1300" i="1">
                <a:solidFill>
                  <a:schemeClr val="bg1"/>
                </a:solidFill>
              </a:rPr>
              <a:t>) y </a:t>
            </a:r>
            <a:r>
              <a:rPr lang="en-US" sz="1300" b="1" i="1" err="1">
                <a:solidFill>
                  <a:schemeClr val="bg1"/>
                </a:solidFill>
              </a:rPr>
              <a:t>refuerza</a:t>
            </a:r>
            <a:r>
              <a:rPr lang="en-US" sz="1300" b="1" i="1">
                <a:solidFill>
                  <a:schemeClr val="bg1"/>
                </a:solidFill>
              </a:rPr>
              <a:t> </a:t>
            </a:r>
            <a:r>
              <a:rPr lang="en-US" sz="1300" b="1" i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r>
              <a:rPr lang="en-US" sz="1300" b="1" i="1">
                <a:solidFill>
                  <a:schemeClr val="bg1"/>
                </a:solidFill>
              </a:rPr>
              <a:t> </a:t>
            </a:r>
            <a:r>
              <a:rPr lang="en-US" sz="1300" i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(Ley </a:t>
            </a:r>
            <a:r>
              <a:rPr lang="en-US" sz="1300" i="1">
                <a:solidFill>
                  <a:schemeClr val="bg1"/>
                </a:solidFill>
              </a:rPr>
              <a:t>19.628 + Ley 16.744/DS 109 + </a:t>
            </a:r>
            <a:r>
              <a:rPr lang="en-US" sz="1300" i="1" err="1">
                <a:solidFill>
                  <a:schemeClr val="bg1"/>
                </a:solidFill>
              </a:rPr>
              <a:t>dictámenes</a:t>
            </a:r>
            <a:r>
              <a:rPr lang="en-US" sz="1300" i="1">
                <a:solidFill>
                  <a:schemeClr val="bg1"/>
                </a:solidFill>
              </a:rPr>
              <a:t> SUSESO · </a:t>
            </a:r>
            <a:r>
              <a:rPr lang="en-US" sz="1300" i="1" err="1">
                <a:solidFill>
                  <a:schemeClr val="bg1"/>
                </a:solidFill>
              </a:rPr>
              <a:t>régimen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i="1" err="1">
                <a:solidFill>
                  <a:schemeClr val="bg1"/>
                </a:solidFill>
              </a:rPr>
              <a:t>confidencialidad</a:t>
            </a:r>
            <a:r>
              <a:rPr lang="en-US" sz="1300" i="1">
                <a:solidFill>
                  <a:schemeClr val="bg1"/>
                </a:solidFill>
              </a:rPr>
              <a:t> </a:t>
            </a:r>
            <a:r>
              <a:rPr lang="en-US" sz="1300" i="1" err="1">
                <a:solidFill>
                  <a:schemeClr val="bg1"/>
                </a:solidFill>
              </a:rPr>
              <a:t>ocupacional</a:t>
            </a:r>
            <a:r>
              <a:rPr lang="en-US" sz="1300" i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300">
                <a:solidFill>
                  <a:schemeClr val="bg1"/>
                </a:solidFill>
              </a:rPr>
              <a:t>            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El gap </a:t>
            </a:r>
            <a:r>
              <a:rPr lang="en-US" sz="130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regulatorio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no es </a:t>
            </a:r>
            <a:r>
              <a:rPr lang="en-US" sz="130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teórico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—</a:t>
            </a:r>
            <a:r>
              <a:rPr lang="en-US" sz="1300">
                <a:solidFill>
                  <a:schemeClr val="bg1"/>
                </a:solidFill>
              </a:rPr>
              <a:t> </a:t>
            </a:r>
            <a:r>
              <a:rPr lang="en-US" sz="130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vivo </a:t>
            </a:r>
            <a:r>
              <a:rPr lang="en-US" sz="130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130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hoy.</a:t>
            </a:r>
            <a:endParaRPr lang="en-US">
              <a:solidFill>
                <a:schemeClr val="bg1"/>
              </a:solidFill>
            </a:endParaRPr>
          </a:p>
          <a:p>
            <a:endParaRPr lang="en-US" sz="1300" b="1">
              <a:solidFill>
                <a:srgbClr val="52B78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2608"/>
            <a:ext cx="1004175" cy="411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ONBOARDING CTO · MAPA DE INCIDENCIAS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QUÉ ESTÁ MAL HOY · QUIÉN ES ACCOUNTABLE · QUÉ LO MITIGA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14300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000" b="1" i="0">
                <a:solidFill>
                  <a:srgbClr val="1A3D25"/>
                </a:solidFill>
                <a:latin typeface="Aptos Display"/>
              </a:rPr>
              <a:t>21 incidencias en 4 categorías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18288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B6B6B"/>
                </a:solidFill>
                <a:latin typeface="Aptos"/>
              </a:rPr>
              <a:t>Levantamiento 11 sesiones · 7-23 abril 2026 · onboarding Carolina Araya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502920" y="2331720"/>
            <a:ext cx="11183112" cy="0"/>
          </a:xfrm>
          <a:prstGeom prst="line">
            <a:avLst/>
          </a:prstGeom>
          <a:ln w="12700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2920" y="2606040"/>
            <a:ext cx="2697480" cy="1280160"/>
          </a:xfrm>
          <a:prstGeom prst="rect">
            <a:avLst/>
          </a:prstGeom>
          <a:solidFill>
            <a:srgbClr val="F1F8F3"/>
          </a:solidFill>
          <a:ln w="762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2920" y="2606040"/>
            <a:ext cx="73152" cy="1280160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85800" y="2770632"/>
            <a:ext cx="2697480" cy="70788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600" b="1">
                <a:solidFill>
                  <a:srgbClr val="1A3D25"/>
                </a:solidFill>
                <a:latin typeface="Aptos Display"/>
              </a:rPr>
              <a:t>22</a:t>
            </a:r>
            <a:endParaRPr sz="4600" b="1" i="0">
              <a:solidFill>
                <a:srgbClr val="1A3D25"/>
              </a:solidFill>
              <a:latin typeface="Aptos Displa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474720"/>
            <a:ext cx="26974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2D6144"/>
                </a:solidFill>
                <a:latin typeface="Aptos"/>
              </a:rPr>
              <a:t>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19272" y="2606040"/>
            <a:ext cx="2697480" cy="1280160"/>
          </a:xfrm>
          <a:prstGeom prst="rect">
            <a:avLst/>
          </a:prstGeom>
          <a:solidFill>
            <a:srgbClr val="F1F8F3"/>
          </a:solidFill>
          <a:ln w="762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319272" y="2606040"/>
            <a:ext cx="73152" cy="12801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502152" y="2770632"/>
            <a:ext cx="2697480" cy="70788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600" b="1">
                <a:solidFill>
                  <a:srgbClr val="C0392B"/>
                </a:solidFill>
                <a:latin typeface="Aptos Display"/>
              </a:rPr>
              <a:t>6</a:t>
            </a:r>
            <a:endParaRPr lang="en-US" sz="4600" b="1" i="0">
              <a:solidFill>
                <a:srgbClr val="C0392B"/>
              </a:solidFill>
              <a:latin typeface="Aptos Displ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2152" y="3474720"/>
            <a:ext cx="26974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2D6144"/>
                </a:solidFill>
                <a:latin typeface="Aptos"/>
              </a:rPr>
              <a:t>CRÍTICAS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35624" y="2606040"/>
            <a:ext cx="2697480" cy="1280160"/>
          </a:xfrm>
          <a:prstGeom prst="rect">
            <a:avLst/>
          </a:prstGeom>
          <a:solidFill>
            <a:srgbClr val="F1F8F3"/>
          </a:solidFill>
          <a:ln w="762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135624" y="2606040"/>
            <a:ext cx="73152" cy="1280160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318504" y="2770632"/>
            <a:ext cx="2697480" cy="70788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600" b="1">
                <a:solidFill>
                  <a:srgbClr val="E07B00"/>
                </a:solidFill>
                <a:latin typeface="Aptos Display"/>
              </a:rPr>
              <a:t>10</a:t>
            </a:r>
            <a:endParaRPr lang="en-US" sz="4600" b="1" i="0">
              <a:solidFill>
                <a:srgbClr val="E07B00"/>
              </a:solidFill>
              <a:latin typeface="Aptos Displ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8504" y="3474720"/>
            <a:ext cx="26974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2D6144"/>
                </a:solidFill>
                <a:latin typeface="Aptos"/>
              </a:rPr>
              <a:t>ALTAS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51976" y="2606040"/>
            <a:ext cx="2697480" cy="1280160"/>
          </a:xfrm>
          <a:prstGeom prst="rect">
            <a:avLst/>
          </a:prstGeom>
          <a:solidFill>
            <a:srgbClr val="F1F8F3"/>
          </a:solidFill>
          <a:ln w="762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8951976" y="2606040"/>
            <a:ext cx="73152" cy="128016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134856" y="2770632"/>
            <a:ext cx="2697480" cy="70788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600" b="1">
                <a:solidFill>
                  <a:srgbClr val="C9A227"/>
                </a:solidFill>
                <a:latin typeface="Aptos Display"/>
              </a:rPr>
              <a:t>6</a:t>
            </a:r>
            <a:endParaRPr lang="en-US" sz="4600" b="1" i="0">
              <a:solidFill>
                <a:srgbClr val="C9A227"/>
              </a:solidFill>
              <a:latin typeface="Aptos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34856" y="3474720"/>
            <a:ext cx="26974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2D6144"/>
                </a:solidFill>
                <a:latin typeface="Aptos"/>
              </a:rPr>
              <a:t>MEDIAS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416052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2D6144"/>
                </a:solidFill>
                <a:latin typeface="Aptos"/>
              </a:rPr>
              <a:t>Distribución por categoría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" y="4572000"/>
            <a:ext cx="269748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67512" y="4709160"/>
            <a:ext cx="2368296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A3D25"/>
                </a:solidFill>
                <a:latin typeface="Aptos"/>
              </a:rPr>
              <a:t>Seguridad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512" y="5074920"/>
            <a:ext cx="2368296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2D6144"/>
                </a:solidFill>
                <a:latin typeface="Aptos Display"/>
              </a:rPr>
              <a:t>6 incidencias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701" y="5486400"/>
            <a:ext cx="2368296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>
                <a:solidFill>
                  <a:srgbClr val="6B6B6B"/>
                </a:solidFill>
                <a:latin typeface="Aptos"/>
              </a:rPr>
              <a:t>2 </a:t>
            </a:r>
            <a:r>
              <a:rPr sz="900" b="0" i="0" dirty="0" err="1">
                <a:solidFill>
                  <a:srgbClr val="6B6B6B"/>
                </a:solidFill>
                <a:latin typeface="Aptos"/>
              </a:rPr>
              <a:t>críticas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</a:t>
            </a:r>
            <a:r>
              <a:rPr lang="en-US" sz="900" dirty="0">
                <a:solidFill>
                  <a:srgbClr val="6B6B6B"/>
                </a:solidFill>
                <a:latin typeface="Aptos"/>
              </a:rPr>
              <a:t>2 </a:t>
            </a:r>
            <a:r>
              <a:rPr lang="en-US" sz="900" dirty="0" err="1">
                <a:solidFill>
                  <a:srgbClr val="6B6B6B"/>
                </a:solidFill>
                <a:latin typeface="Aptos"/>
              </a:rPr>
              <a:t>altas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</a:t>
            </a:r>
            <a:r>
              <a:rPr lang="en-US" sz="900" dirty="0">
                <a:solidFill>
                  <a:srgbClr val="6B6B6B"/>
                </a:solidFill>
                <a:latin typeface="Aptos"/>
              </a:rPr>
              <a:t>2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medias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19272" y="4572000"/>
            <a:ext cx="269748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3483864" y="4709160"/>
            <a:ext cx="2368296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A3D25"/>
                </a:solidFill>
                <a:latin typeface="Aptos"/>
              </a:rPr>
              <a:t>Infraestructura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83864" y="5074920"/>
            <a:ext cx="2368296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2D6144"/>
                </a:solidFill>
                <a:latin typeface="Aptos Display"/>
              </a:rPr>
              <a:t>5 incidencias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3864" y="5486400"/>
            <a:ext cx="2368296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6B6B6B"/>
                </a:solidFill>
                <a:latin typeface="Aptos"/>
              </a:rPr>
              <a:t>1 crítica · 3 altas · 1 media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35624" y="4572000"/>
            <a:ext cx="269748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6300216" y="4709160"/>
            <a:ext cx="2368296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A3D25"/>
                </a:solidFill>
                <a:latin typeface="Aptos"/>
              </a:rPr>
              <a:t>Gobernanza · Buenas prácticas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0216" y="5074920"/>
            <a:ext cx="2368296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2D6144"/>
                </a:solidFill>
                <a:latin typeface="Aptos Display"/>
              </a:rPr>
              <a:t>7 incidencias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0216" y="5486400"/>
            <a:ext cx="2368296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>
                <a:solidFill>
                  <a:srgbClr val="6B6B6B"/>
                </a:solidFill>
                <a:latin typeface="Aptos"/>
              </a:rPr>
              <a:t>0 </a:t>
            </a:r>
            <a:r>
              <a:rPr sz="900" b="0" i="0" dirty="0" err="1">
                <a:solidFill>
                  <a:srgbClr val="6B6B6B"/>
                </a:solidFill>
                <a:latin typeface="Aptos"/>
              </a:rPr>
              <a:t>críticas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</a:t>
            </a:r>
            <a:r>
              <a:rPr lang="en-US" sz="900" dirty="0">
                <a:solidFill>
                  <a:srgbClr val="6B6B6B"/>
                </a:solidFill>
                <a:latin typeface="Aptos"/>
              </a:rPr>
              <a:t>4 </a:t>
            </a:r>
            <a:r>
              <a:rPr sz="900" b="0" i="0" dirty="0" err="1">
                <a:solidFill>
                  <a:srgbClr val="6B6B6B"/>
                </a:solidFill>
                <a:latin typeface="Aptos"/>
              </a:rPr>
              <a:t>altas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</a:t>
            </a:r>
            <a:r>
              <a:rPr lang="en-US" sz="900" dirty="0">
                <a:solidFill>
                  <a:srgbClr val="6B6B6B"/>
                </a:solidFill>
                <a:latin typeface="Aptos"/>
              </a:rPr>
              <a:t>3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medias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51976" y="4572000"/>
            <a:ext cx="269748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116568" y="4709160"/>
            <a:ext cx="2368296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A3D25"/>
                </a:solidFill>
                <a:latin typeface="Aptos"/>
              </a:rPr>
              <a:t>Compliance · Regulatorio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9379" y="5074920"/>
            <a:ext cx="2368296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800" b="1" dirty="0">
                <a:solidFill>
                  <a:srgbClr val="2D6144"/>
                </a:solidFill>
                <a:latin typeface="Aptos Display"/>
              </a:rPr>
              <a:t>4 </a:t>
            </a:r>
            <a:r>
              <a:rPr lang="en-US" sz="1800" b="1" dirty="0" err="1">
                <a:solidFill>
                  <a:srgbClr val="2D6144"/>
                </a:solidFill>
                <a:latin typeface="Aptos Display"/>
              </a:rPr>
              <a:t>incidencias</a:t>
            </a:r>
            <a:endParaRPr lang="en-US" sz="1800" b="1" i="0" dirty="0" err="1">
              <a:solidFill>
                <a:srgbClr val="2D6144"/>
              </a:solidFill>
              <a:latin typeface="Aptos Display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16568" y="5486400"/>
            <a:ext cx="2368296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>
                <a:solidFill>
                  <a:srgbClr val="6B6B6B"/>
                </a:solidFill>
                <a:latin typeface="Aptos"/>
              </a:rPr>
              <a:t>3 </a:t>
            </a:r>
            <a:r>
              <a:rPr lang="en-US" sz="900" dirty="0" err="1">
                <a:solidFill>
                  <a:srgbClr val="6B6B6B"/>
                </a:solidFill>
                <a:latin typeface="Aptos"/>
              </a:rPr>
              <a:t>críticas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</a:t>
            </a:r>
            <a:r>
              <a:rPr lang="en-US" sz="900" dirty="0">
                <a:solidFill>
                  <a:srgbClr val="6B6B6B"/>
                </a:solidFill>
                <a:latin typeface="Aptos"/>
              </a:rPr>
              <a:t>1 </a:t>
            </a:r>
            <a:r>
              <a:rPr lang="en-US" sz="900" dirty="0" err="1">
                <a:solidFill>
                  <a:srgbClr val="6B6B6B"/>
                </a:solidFill>
                <a:latin typeface="Aptos"/>
              </a:rPr>
              <a:t>alta</a:t>
            </a:r>
            <a:r>
              <a:rPr sz="900" b="0" i="0" dirty="0">
                <a:solidFill>
                  <a:srgbClr val="6B6B6B"/>
                </a:solidFill>
                <a:latin typeface="Aptos"/>
              </a:rPr>
              <a:t> · 0 medias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0891" y="6043811"/>
            <a:ext cx="11154358" cy="378871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208184" y="6127429"/>
            <a:ext cx="11470660" cy="4652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1" i="0" dirty="0" err="1">
                <a:solidFill>
                  <a:srgbClr val="FFFFFF"/>
                </a:solidFill>
                <a:latin typeface="Aptos"/>
              </a:rPr>
              <a:t>Acción</a:t>
            </a:r>
            <a:r>
              <a:rPr sz="1000" b="1" i="0" dirty="0">
                <a:solidFill>
                  <a:srgbClr val="FFFFFF"/>
                </a:solidFill>
                <a:latin typeface="Aptos"/>
              </a:rPr>
              <a:t> Mes 1: 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A.4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individualizar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credenciales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+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cerrar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exposición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 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pública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(</a:t>
            </a:r>
            <a:r>
              <a:rPr lang="en-US" sz="1000" b="1" i="0" dirty="0" err="1">
                <a:solidFill>
                  <a:srgbClr val="FFFFFF"/>
                </a:solidFill>
                <a:latin typeface="Aptos"/>
              </a:rPr>
              <a:t>cierra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 S1+S2+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C3+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I1) ·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contrato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encargo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Secall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en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B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.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6 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(</a:t>
            </a:r>
            <a:r>
              <a:rPr lang="en-US" sz="1000" b="1" i="0" dirty="0" err="1">
                <a:solidFill>
                  <a:srgbClr val="FFFFFF"/>
                </a:solidFill>
                <a:latin typeface="Aptos"/>
              </a:rPr>
              <a:t>cierra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C4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) · </a:t>
            </a:r>
            <a:r>
              <a:rPr lang="en-US" sz="1000" b="1" i="0" dirty="0" err="1">
                <a:solidFill>
                  <a:srgbClr val="FFFFFF"/>
                </a:solidFill>
                <a:latin typeface="Aptos"/>
              </a:rPr>
              <a:t>selección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 DPO </a:t>
            </a:r>
            <a:r>
              <a:rPr lang="en-US" sz="1000" b="1" i="0" dirty="0" err="1">
                <a:solidFill>
                  <a:srgbClr val="FFFFFF"/>
                </a:solidFill>
                <a:latin typeface="Aptos"/>
              </a:rPr>
              <a:t>en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 B.6 (</a:t>
            </a:r>
            <a:r>
              <a:rPr lang="en-US" sz="1000" b="1" i="0" dirty="0" err="1">
                <a:solidFill>
                  <a:srgbClr val="FFFFFF"/>
                </a:solidFill>
                <a:latin typeface="Aptos"/>
              </a:rPr>
              <a:t>cierra</a:t>
            </a:r>
            <a:r>
              <a:rPr lang="en-US" sz="1000" b="1" i="0" dirty="0">
                <a:solidFill>
                  <a:srgbClr val="FFFFFF"/>
                </a:solidFill>
                <a:latin typeface="Aptos"/>
              </a:rPr>
              <a:t> C1)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· </a:t>
            </a:r>
            <a:endParaRPr lang="en-US" dirty="0">
              <a:latin typeface="Aptos"/>
            </a:endParaRPr>
          </a:p>
          <a:p>
            <a:pPr algn="ctr"/>
            <a:r>
              <a:rPr lang="en-US" sz="1000" b="1" dirty="0">
                <a:solidFill>
                  <a:srgbClr val="FFFFFF"/>
                </a:solidFill>
                <a:latin typeface="Aptos"/>
              </a:rPr>
              <a:t>A.1 GitHub 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Workmed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(</a:t>
            </a:r>
            <a:r>
              <a:rPr lang="en-US" sz="1000" b="1" dirty="0" err="1">
                <a:solidFill>
                  <a:srgbClr val="FFFFFF"/>
                </a:solidFill>
                <a:latin typeface="Aptos"/>
              </a:rPr>
              <a:t>cierra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 S3)</a:t>
            </a:r>
            <a:endParaRPr lang="en-US">
              <a:latin typeface="Aptos"/>
            </a:endParaRPr>
          </a:p>
          <a:p>
            <a:pPr algn="ctr"/>
            <a:endParaRPr sz="1000" b="1" i="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45" name="Connector 44"/>
          <p:cNvCxnSpPr/>
          <p:nvPr/>
        </p:nvCxnSpPr>
        <p:spPr>
          <a:xfrm>
            <a:off x="502920" y="6446520"/>
            <a:ext cx="11183112" cy="0"/>
          </a:xfrm>
          <a:prstGeom prst="line">
            <a:avLst/>
          </a:prstGeom>
          <a:ln w="9525">
            <a:solidFill>
              <a:srgbClr val="D8E5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6B6B6B"/>
                </a:solidFill>
                <a:latin typeface="Aptos"/>
              </a:rPr>
              <a:t>EMERCOM SpA · onboarding CTO · mapa de incidencias</a:t>
            </a:r>
          </a:p>
        </p:txBody>
      </p:sp>
      <p:sp>
        <p:nvSpPr>
          <p:cNvPr id="49" name="Google Shape;319;p10">
            <a:extLst>
              <a:ext uri="{FF2B5EF4-FFF2-40B4-BE49-F238E27FC236}">
                <a16:creationId xmlns:a16="http://schemas.microsoft.com/office/drawing/2014/main" id="{A1C9B72B-DD4F-3869-667C-289DCF11100B}"/>
              </a:ext>
            </a:extLst>
          </p:cNvPr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008"/>
            <a:ext cx="12165420" cy="6431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2608"/>
            <a:ext cx="1004175" cy="411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CATEGORÍA 1 · SEGURIDAD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546801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200" b="1" i="0">
                <a:solidFill>
                  <a:srgbClr val="1A3D25"/>
                </a:solidFill>
                <a:latin typeface="Aptos Display"/>
              </a:rPr>
              <a:t>SEGURIDAD · 6 INCIDENCIAS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917448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B6B6B"/>
                </a:solidFill>
                <a:latin typeface="Aptos"/>
              </a:rPr>
              <a:t>Acceso a datos productivos · cifrado en tránsito · gobierno de código y cuentas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02920" y="1310640"/>
            <a:ext cx="11183112" cy="0"/>
          </a:xfrm>
          <a:prstGeom prst="line">
            <a:avLst/>
          </a:prstGeom>
          <a:ln w="12700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382" y="1427829"/>
            <a:ext cx="42976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6454" y="1427829"/>
            <a:ext cx="4864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INCIDENCIA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7366" y="1427829"/>
            <a:ext cx="2578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RESPONSABLE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278" y="1427829"/>
            <a:ext cx="331012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MITIGACIÓN ROADMAP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437230" y="1702149"/>
            <a:ext cx="11695176" cy="0"/>
          </a:xfrm>
          <a:prstGeom prst="line">
            <a:avLst/>
          </a:prstGeom>
          <a:ln w="9525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7230" y="1757013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37230" y="1830165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299" y="2220136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27299" y="2242996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302" y="1793589"/>
            <a:ext cx="4937760" cy="8309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>
                <a:solidFill>
                  <a:srgbClr val="2C2C2C"/>
                </a:solidFill>
                <a:latin typeface="Aptos"/>
              </a:rPr>
              <a:t>BD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productiva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clon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expuesta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a internet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público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sin VPN/SSH (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acceso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confirmado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29-abr-2026 con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credenciales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del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usuario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genérico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)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 | </a:t>
            </a:r>
            <a:r>
              <a:rPr lang="en-US" sz="900" b="1" i="1" dirty="0">
                <a:solidFill>
                  <a:srgbClr val="2C2C2C"/>
                </a:solidFill>
              </a:rPr>
              <a:t>infringe HOY </a:t>
            </a:r>
            <a:r>
              <a:rPr lang="en-US" sz="900" b="1" i="1" dirty="0" err="1">
                <a:solidFill>
                  <a:srgbClr val="2C2C2C"/>
                </a:solidFill>
              </a:rPr>
              <a:t>el</a:t>
            </a:r>
            <a:r>
              <a:rPr lang="en-US" sz="900" b="1" i="1" dirty="0">
                <a:solidFill>
                  <a:srgbClr val="2C2C2C"/>
                </a:solidFill>
              </a:rPr>
              <a:t> </a:t>
            </a:r>
            <a:r>
              <a:rPr lang="en-US" sz="900" b="1" i="1" dirty="0" err="1">
                <a:solidFill>
                  <a:srgbClr val="2C2C2C"/>
                </a:solidFill>
              </a:rPr>
              <a:t>deber</a:t>
            </a:r>
            <a:r>
              <a:rPr lang="en-US" sz="900" b="1" i="1" dirty="0">
                <a:solidFill>
                  <a:srgbClr val="2C2C2C"/>
                </a:solidFill>
              </a:rPr>
              <a:t> de </a:t>
            </a:r>
            <a:r>
              <a:rPr lang="en-US" sz="900" b="1" i="1" dirty="0" err="1">
                <a:solidFill>
                  <a:srgbClr val="2C2C2C"/>
                </a:solidFill>
              </a:rPr>
              <a:t>reserva</a:t>
            </a:r>
            <a:r>
              <a:rPr lang="en-US" sz="900" b="1" i="1" dirty="0">
                <a:solidFill>
                  <a:srgbClr val="2C2C2C"/>
                </a:solidFill>
              </a:rPr>
              <a:t> del Ley 19.628 + Ley 16.744/DS 109. </a:t>
            </a:r>
            <a:r>
              <a:rPr lang="en-US" sz="900" i="1" dirty="0" err="1">
                <a:solidFill>
                  <a:srgbClr val="2C2C2C"/>
                </a:solidFill>
              </a:rPr>
              <a:t>C</a:t>
            </a:r>
            <a:r>
              <a:rPr lang="en-US" sz="900" dirty="0" err="1">
                <a:solidFill>
                  <a:srgbClr val="2C2C2C"/>
                </a:solidFill>
              </a:rPr>
              <a:t>uenta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genérica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compartida</a:t>
            </a:r>
            <a:r>
              <a:rPr lang="en-US" sz="900" dirty="0">
                <a:solidFill>
                  <a:srgbClr val="2C2C2C"/>
                </a:solidFill>
              </a:rPr>
              <a:t> + </a:t>
            </a:r>
            <a:r>
              <a:rPr lang="en-US" sz="900" dirty="0" err="1">
                <a:solidFill>
                  <a:srgbClr val="2C2C2C"/>
                </a:solidFill>
              </a:rPr>
              <a:t>administrada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por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Secall</a:t>
            </a:r>
            <a:endParaRPr lang="en-US" sz="900" dirty="0">
              <a:solidFill>
                <a:srgbClr val="2C2C2C"/>
              </a:solidFill>
            </a:endParaRPr>
          </a:p>
          <a:p>
            <a:endParaRPr lang="en-US" sz="900" b="1" i="1" dirty="0">
              <a:solidFill>
                <a:srgbClr val="2C2C2C"/>
              </a:solidFill>
            </a:endParaRPr>
          </a:p>
          <a:p>
            <a:endParaRPr lang="en-US" sz="900" b="1" i="1" dirty="0">
              <a:solidFill>
                <a:srgbClr val="2C2C2C"/>
              </a:solidFill>
            </a:endParaRPr>
          </a:p>
          <a:p>
            <a:endParaRPr lang="en-US" sz="900" b="0" i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4214" y="1793589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· Subgerente Proyectos y Transformación Digital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49126" y="1757013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22278" y="1793589"/>
            <a:ext cx="3236976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b="1" i="0" dirty="0">
                <a:solidFill>
                  <a:srgbClr val="1A3D25"/>
                </a:solidFill>
                <a:latin typeface="Aptos"/>
              </a:rPr>
              <a:t>A.4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individualizar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credenciales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endParaRPr lang="en-US" dirty="0"/>
          </a:p>
          <a:p>
            <a:r>
              <a:rPr lang="en-US" sz="900" b="1" dirty="0">
                <a:solidFill>
                  <a:srgbClr val="1A3D25"/>
                </a:solidFill>
                <a:latin typeface="Aptos"/>
              </a:rPr>
              <a:t>+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cerrar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cuenta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genérica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+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cerrar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exposición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pública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(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negociar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con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Secall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) </a:t>
            </a:r>
            <a:r>
              <a:rPr lang="en-US" sz="900" b="1" i="0" dirty="0">
                <a:solidFill>
                  <a:srgbClr val="1A3D25"/>
                </a:solidFill>
                <a:latin typeface="Aptos"/>
              </a:rPr>
              <a:t>+ B.6</a:t>
            </a:r>
            <a:endParaRPr lang="en-US" dirty="0"/>
          </a:p>
          <a:p>
            <a:endParaRPr lang="en-US" sz="900" b="1" i="0" dirty="0">
              <a:solidFill>
                <a:srgbClr val="1A3D25"/>
              </a:solidFill>
              <a:latin typeface="Apto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230" y="2561685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437230" y="2634837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110" y="2945733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20110" y="2968593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3302" y="2598261"/>
            <a:ext cx="493776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 err="1">
                <a:solidFill>
                  <a:srgbClr val="2C2C2C"/>
                </a:solidFill>
                <a:latin typeface="Aptos"/>
              </a:rPr>
              <a:t>Conexiones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MySQL/Postgres no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encriptadas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tránsito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·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credenciales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y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contenido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viajan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claro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por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internet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 | </a:t>
            </a:r>
            <a:r>
              <a:rPr lang="en-US" sz="900" b="1" i="1" dirty="0">
                <a:solidFill>
                  <a:srgbClr val="2C2C2C"/>
                </a:solidFill>
                <a:latin typeface="Aptos Display"/>
              </a:rPr>
              <a:t>Infri</a:t>
            </a:r>
            <a:r>
              <a:rPr lang="en-US" sz="900" b="1" i="1" dirty="0">
                <a:solidFill>
                  <a:srgbClr val="2C2C2C"/>
                </a:solidFill>
              </a:rPr>
              <a:t>nge HOY </a:t>
            </a:r>
            <a:r>
              <a:rPr lang="en-US" sz="900" b="1" i="1" dirty="0" err="1">
                <a:solidFill>
                  <a:srgbClr val="2C2C2C"/>
                </a:solidFill>
              </a:rPr>
              <a:t>el</a:t>
            </a:r>
            <a:r>
              <a:rPr lang="en-US" sz="900" b="1" i="1" dirty="0">
                <a:solidFill>
                  <a:srgbClr val="2C2C2C"/>
                </a:solidFill>
              </a:rPr>
              <a:t> </a:t>
            </a:r>
            <a:r>
              <a:rPr lang="en-US" sz="900" b="1" i="1" dirty="0" err="1">
                <a:solidFill>
                  <a:srgbClr val="2C2C2C"/>
                </a:solidFill>
              </a:rPr>
              <a:t>deber</a:t>
            </a:r>
            <a:r>
              <a:rPr lang="en-US" sz="900" b="1" i="1" dirty="0">
                <a:solidFill>
                  <a:srgbClr val="2C2C2C"/>
                </a:solidFill>
              </a:rPr>
              <a:t> de </a:t>
            </a:r>
            <a:r>
              <a:rPr lang="en-US" sz="900" b="1" i="1" dirty="0" err="1">
                <a:solidFill>
                  <a:srgbClr val="2C2C2C"/>
                </a:solidFill>
              </a:rPr>
              <a:t>reserva</a:t>
            </a:r>
            <a:r>
              <a:rPr lang="en-US" sz="900" b="1" i="1" dirty="0">
                <a:solidFill>
                  <a:srgbClr val="2C2C2C"/>
                </a:solidFill>
              </a:rPr>
              <a:t> del Ley 19.628 + Ley 16.744/DS 109.</a:t>
            </a:r>
            <a:endParaRPr lang="en-US" sz="900" dirty="0">
              <a:solidFill>
                <a:srgbClr val="2C2C2C"/>
              </a:solidFill>
              <a:latin typeface="Aptos"/>
            </a:endParaRPr>
          </a:p>
          <a:p>
            <a:endParaRPr lang="en-US" sz="900" b="0" i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4214" y="2598261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+ Christian Urbina · Encargado Infraestructura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49126" y="2561685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822278" y="2598261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A.4 + configuración VPN/SSH como parte de B.6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230" y="3366357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37230" y="3439509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0110" y="3750405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20110" y="3773265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3302" y="3402933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Script Python (~2.553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líneas</a:t>
            </a:r>
            <a:r>
              <a:rPr sz="900" b="0" i="0">
                <a:solidFill>
                  <a:srgbClr val="2C2C2C"/>
                </a:solidFill>
                <a:latin typeface="Aptos"/>
              </a:rPr>
              <a:t>,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núcleo</a:t>
            </a:r>
            <a:r>
              <a:rPr sz="900" b="0" i="0">
                <a:solidFill>
                  <a:srgbClr val="2C2C2C"/>
                </a:solidFill>
                <a:latin typeface="Aptos"/>
              </a:rPr>
              <a:t> de pricing)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en</a:t>
            </a:r>
            <a:r>
              <a:rPr sz="900" b="0" i="0">
                <a:solidFill>
                  <a:srgbClr val="2C2C2C"/>
                </a:solidFill>
                <a:latin typeface="Aptos"/>
              </a:rPr>
              <a:t> GitHub personal de Rodrigo · sin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gobierno</a:t>
            </a:r>
            <a:r>
              <a:rPr sz="900" b="0" i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corporativo</a:t>
            </a:r>
            <a:endParaRPr sz="900" b="0" i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4214" y="3402933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Rodrigo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Llancao</a:t>
            </a:r>
            <a:r>
              <a:rPr sz="900" b="0" i="0">
                <a:solidFill>
                  <a:srgbClr val="2C2C2C"/>
                </a:solidFill>
                <a:latin typeface="Aptos"/>
              </a:rPr>
              <a:t> · Jefe Desarrollo BI y </a:t>
            </a:r>
            <a:r>
              <a:rPr sz="900" b="0" i="0" err="1">
                <a:solidFill>
                  <a:srgbClr val="2C2C2C"/>
                </a:solidFill>
                <a:latin typeface="Aptos"/>
              </a:rPr>
              <a:t>Análisis</a:t>
            </a:r>
            <a:r>
              <a:rPr sz="900" b="0" i="0">
                <a:solidFill>
                  <a:srgbClr val="2C2C2C"/>
                </a:solidFill>
                <a:latin typeface="Aptos"/>
              </a:rPr>
              <a:t> de Datos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749126" y="3366357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822278" y="3402933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A.1 migración a GitHub Workmed con Christian Urbina (en curso)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7230" y="4171029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37230" y="4244181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0110" y="4555077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20110" y="4577937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3302" y="4207605"/>
            <a:ext cx="493776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 err="1">
                <a:solidFill>
                  <a:srgbClr val="2C2C2C"/>
                </a:solidFill>
                <a:latin typeface="Aptos"/>
              </a:rPr>
              <a:t>Cuenta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única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compartida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Power BI 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y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en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BD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productiva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FlowMed RDS 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· sin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trazabilidad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por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usuario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· «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todos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entran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con la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misma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cuenta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»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 </a:t>
            </a:r>
            <a:endParaRPr lang="en-US" sz="900" b="0" i="0" dirty="0">
              <a:solidFill>
                <a:srgbClr val="2C2C2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4214" y="4207605"/>
            <a:ext cx="265176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i="0" dirty="0">
                <a:solidFill>
                  <a:srgbClr val="2C2C2C"/>
                </a:solidFill>
                <a:latin typeface="Aptos"/>
              </a:rPr>
              <a:t>Rodrigo </a:t>
            </a:r>
            <a:r>
              <a:rPr lang="en-US" sz="900" i="0" dirty="0" err="1">
                <a:solidFill>
                  <a:srgbClr val="2C2C2C"/>
                </a:solidFill>
                <a:latin typeface="Aptos"/>
              </a:rPr>
              <a:t>Llancao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 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+ Eduardo González +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Secall</a:t>
            </a:r>
            <a:endParaRPr lang="en-US" dirty="0" err="1"/>
          </a:p>
          <a:p>
            <a:endParaRPr lang="en-US" sz="900" dirty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49126" y="4171029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8822278" y="4207605"/>
            <a:ext cx="3236976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b="1" dirty="0">
                <a:solidFill>
                  <a:srgbClr val="1A3D25"/>
                </a:solidFill>
              </a:rPr>
              <a:t>A.4 </a:t>
            </a:r>
            <a:r>
              <a:rPr lang="en-US" sz="900" b="1" dirty="0" err="1">
                <a:solidFill>
                  <a:srgbClr val="1A3D25"/>
                </a:solidFill>
              </a:rPr>
              <a:t>individualizar</a:t>
            </a:r>
            <a:r>
              <a:rPr lang="en-US" sz="900" b="1" dirty="0">
                <a:solidFill>
                  <a:srgbClr val="1A3D25"/>
                </a:solidFill>
              </a:rPr>
              <a:t> </a:t>
            </a:r>
            <a:r>
              <a:rPr lang="en-US" sz="900" b="1" dirty="0" err="1">
                <a:solidFill>
                  <a:srgbClr val="1A3D25"/>
                </a:solidFill>
              </a:rPr>
              <a:t>credenciales</a:t>
            </a:r>
            <a:r>
              <a:rPr lang="en-US" sz="900" b="1" dirty="0">
                <a:solidFill>
                  <a:srgbClr val="1A3D25"/>
                </a:solidFill>
              </a:rPr>
              <a:t> RDS + </a:t>
            </a:r>
            <a:r>
              <a:rPr lang="en-US" sz="900" b="1" dirty="0" err="1">
                <a:solidFill>
                  <a:srgbClr val="1A3D25"/>
                </a:solidFill>
              </a:rPr>
              <a:t>cerrar</a:t>
            </a:r>
            <a:r>
              <a:rPr lang="en-US" sz="900" b="1" dirty="0">
                <a:solidFill>
                  <a:srgbClr val="1A3D25"/>
                </a:solidFill>
              </a:rPr>
              <a:t> </a:t>
            </a:r>
            <a:r>
              <a:rPr lang="en-US" sz="900" b="1" dirty="0" err="1">
                <a:solidFill>
                  <a:srgbClr val="1A3D25"/>
                </a:solidFill>
              </a:rPr>
              <a:t>genérica</a:t>
            </a:r>
            <a:r>
              <a:rPr lang="en-US" sz="900" b="1" dirty="0">
                <a:solidFill>
                  <a:srgbClr val="1A3D25"/>
                </a:solidFill>
              </a:rPr>
              <a:t> · B.</a:t>
            </a:r>
            <a:r>
              <a:rPr lang="en-US" sz="900" b="1" i="0" dirty="0">
                <a:solidFill>
                  <a:srgbClr val="1A3D25"/>
                </a:solidFill>
              </a:rPr>
              <a:t>6 log auditable</a:t>
            </a:r>
            <a:endParaRPr lang="en-US" dirty="0"/>
          </a:p>
          <a:p>
            <a:pPr algn="l"/>
            <a:endParaRPr sz="900" b="1" i="0" dirty="0">
              <a:solidFill>
                <a:srgbClr val="1A3D25"/>
              </a:solidFill>
              <a:latin typeface="Apto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7230" y="4975701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37230" y="5048853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0110" y="5359749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20110" y="5382609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3302" y="5012277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Supabase plan gratuito · sin VPN · 3 plataformas internas expuestas (Salud Compatible, Salud Mental, agente piloto)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24214" y="5012277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Rodrigo Llancao · Jefe Desarrollo BI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49126" y="4975701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8822278" y="5012277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B.2 plataformas internas migradas a AWS Workmed propia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7230" y="5780373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437230" y="5853525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S6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0110" y="6164421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620110" y="6187281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13302" y="5816949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HubSpot · vulnerabilidades reconocidas en sesión: «tiene vulnerabilidades muy importantes»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24214" y="5816949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Marcela · Gerencia Comercial + Rodrigo Llancao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749126" y="5780373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8822278" y="5816949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B.5 integración FlowMed↔HubSpot sobre plataforma propia con Identity Service</a:t>
            </a:r>
          </a:p>
        </p:txBody>
      </p:sp>
      <p:sp>
        <p:nvSpPr>
          <p:cNvPr id="64" name="Google Shape;319;p10">
            <a:extLst>
              <a:ext uri="{FF2B5EF4-FFF2-40B4-BE49-F238E27FC236}">
                <a16:creationId xmlns:a16="http://schemas.microsoft.com/office/drawing/2014/main" id="{7625696B-973B-FF91-1DEF-76D24C3FB1AB}"/>
              </a:ext>
            </a:extLst>
          </p:cNvPr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12</a:t>
            </a:r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378992-C6EA-74FF-AB58-7A60CB1C1190}"/>
              </a:ext>
            </a:extLst>
          </p:cNvPr>
          <p:cNvSpPr/>
          <p:nvPr/>
        </p:nvSpPr>
        <p:spPr>
          <a:xfrm>
            <a:off x="616515" y="4551942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1DE3C8-700E-6B0F-6F96-3514D8C3E7DA}"/>
              </a:ext>
            </a:extLst>
          </p:cNvPr>
          <p:cNvSpPr txBox="1"/>
          <p:nvPr/>
        </p:nvSpPr>
        <p:spPr>
          <a:xfrm>
            <a:off x="616515" y="4574802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</p:spTree>
    <p:extLst>
      <p:ext uri="{BB962C8B-B14F-4D97-AF65-F5344CB8AC3E}">
        <p14:creationId xmlns:p14="http://schemas.microsoft.com/office/powerpoint/2010/main" val="32073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2608"/>
            <a:ext cx="1004175" cy="411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CATEGORÍA 2 · INFRAESTRUCTURA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200" b="1" i="0">
                <a:solidFill>
                  <a:srgbClr val="1A3D25"/>
                </a:solidFill>
                <a:latin typeface="Aptos Display"/>
              </a:rPr>
              <a:t>INFRAESTRUCTURA · 5 INCIDENCIAS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298448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B6B6B"/>
                </a:solidFill>
                <a:latin typeface="Aptos"/>
              </a:rPr>
              <a:t>SPOF de acceso · contingencia · capacidad TI propia · segmentación de red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02920" y="1691640"/>
            <a:ext cx="11183112" cy="0"/>
          </a:xfrm>
          <a:prstGeom prst="line">
            <a:avLst/>
          </a:prstGeom>
          <a:ln w="12700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072" y="1874519"/>
            <a:ext cx="42976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2144" y="1874519"/>
            <a:ext cx="4864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INCIDENCIA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056" y="1874519"/>
            <a:ext cx="2578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RESPONSABLE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7968" y="1874519"/>
            <a:ext cx="331012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MITIGACIÓN ROADMAP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502920" y="2148839"/>
            <a:ext cx="11695176" cy="0"/>
          </a:xfrm>
          <a:prstGeom prst="line">
            <a:avLst/>
          </a:prstGeom>
          <a:ln w="9525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2920" y="2203703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2276855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I1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587751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85800" y="2610611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" y="2240279"/>
            <a:ext cx="493776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i="1" dirty="0" err="1">
                <a:solidFill>
                  <a:srgbClr val="2C2C2C"/>
                </a:solidFill>
              </a:rPr>
              <a:t>Secall</a:t>
            </a:r>
            <a:r>
              <a:rPr lang="en-US" sz="900" i="1" dirty="0">
                <a:solidFill>
                  <a:srgbClr val="2C2C2C"/>
                </a:solidFill>
              </a:rPr>
              <a:t> (</a:t>
            </a:r>
            <a:r>
              <a:rPr lang="en-US" sz="900" i="1" dirty="0" err="1">
                <a:solidFill>
                  <a:srgbClr val="2C2C2C"/>
                </a:solidFill>
              </a:rPr>
              <a:t>proveedor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externo</a:t>
            </a:r>
            <a:r>
              <a:rPr lang="en-US" sz="900" i="1" dirty="0">
                <a:solidFill>
                  <a:srgbClr val="2C2C2C"/>
                </a:solidFill>
              </a:rPr>
              <a:t>) es </a:t>
            </a:r>
            <a:r>
              <a:rPr lang="en-US" sz="900" i="1" dirty="0" err="1">
                <a:solidFill>
                  <a:srgbClr val="2C2C2C"/>
                </a:solidFill>
              </a:rPr>
              <a:t>el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b="0" i="1" dirty="0">
                <a:solidFill>
                  <a:srgbClr val="2C2C2C"/>
                </a:solidFill>
              </a:rPr>
              <a:t>gatekeeper </a:t>
            </a:r>
            <a:r>
              <a:rPr lang="en-US" sz="900" i="1" dirty="0" err="1">
                <a:solidFill>
                  <a:srgbClr val="2C2C2C"/>
                </a:solidFill>
              </a:rPr>
              <a:t>técnico</a:t>
            </a:r>
            <a:r>
              <a:rPr lang="en-US" sz="900" i="1" dirty="0">
                <a:solidFill>
                  <a:srgbClr val="2C2C2C"/>
                </a:solidFill>
              </a:rPr>
              <a:t> real </a:t>
            </a:r>
            <a:r>
              <a:rPr lang="en-US" sz="900" b="0" i="1" dirty="0">
                <a:solidFill>
                  <a:srgbClr val="2C2C2C"/>
                </a:solidFill>
              </a:rPr>
              <a:t>de </a:t>
            </a:r>
            <a:r>
              <a:rPr lang="en-US" sz="900" i="1" dirty="0">
                <a:solidFill>
                  <a:srgbClr val="2C2C2C"/>
                </a:solidFill>
              </a:rPr>
              <a:t>la BD </a:t>
            </a:r>
            <a:r>
              <a:rPr lang="en-US" sz="900" i="1" dirty="0" err="1">
                <a:solidFill>
                  <a:srgbClr val="2C2C2C"/>
                </a:solidFill>
              </a:rPr>
              <a:t>productiva</a:t>
            </a:r>
            <a:r>
              <a:rPr lang="en-US" sz="900" i="1" dirty="0">
                <a:solidFill>
                  <a:srgbClr val="2C2C2C"/>
                </a:solidFill>
              </a:rPr>
              <a:t> FlowMed </a:t>
            </a:r>
            <a:r>
              <a:rPr lang="en-US" sz="900" i="1" dirty="0" err="1">
                <a:solidFill>
                  <a:srgbClr val="2C2C2C"/>
                </a:solidFill>
              </a:rPr>
              <a:t>en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b="0" i="1" dirty="0">
                <a:solidFill>
                  <a:srgbClr val="2C2C2C"/>
                </a:solidFill>
              </a:rPr>
              <a:t>AWS RDS · </a:t>
            </a:r>
            <a:r>
              <a:rPr lang="en-US" sz="900" i="1" dirty="0">
                <a:solidFill>
                  <a:srgbClr val="2C2C2C"/>
                </a:solidFill>
              </a:rPr>
              <a:t>Eduardo broker </a:t>
            </a:r>
            <a:r>
              <a:rPr lang="en-US" sz="900" i="1" dirty="0" err="1">
                <a:solidFill>
                  <a:srgbClr val="2C2C2C"/>
                </a:solidFill>
              </a:rPr>
              <a:t>funcional</a:t>
            </a:r>
            <a:r>
              <a:rPr lang="en-US" sz="900" i="1" dirty="0">
                <a:solidFill>
                  <a:srgbClr val="2C2C2C"/>
                </a:solidFill>
              </a:rPr>
              <a:t> · </a:t>
            </a:r>
            <a:r>
              <a:rPr lang="en-US" sz="900" i="1" dirty="0" err="1">
                <a:solidFill>
                  <a:srgbClr val="2C2C2C"/>
                </a:solidFill>
              </a:rPr>
              <a:t>cuenta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genérica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compartida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b="0" i="1" dirty="0">
                <a:solidFill>
                  <a:srgbClr val="2C2C2C"/>
                </a:solidFill>
              </a:rPr>
              <a:t>sin </a:t>
            </a:r>
            <a:r>
              <a:rPr lang="en-US" sz="900" i="1" dirty="0" err="1">
                <a:solidFill>
                  <a:srgbClr val="2C2C2C"/>
                </a:solidFill>
              </a:rPr>
              <a:t>trazabilidad</a:t>
            </a:r>
            <a:r>
              <a:rPr lang="en-US" sz="900" i="1" dirty="0">
                <a:solidFill>
                  <a:srgbClr val="2C2C2C"/>
                </a:solidFill>
              </a:rPr>
              <a:t>"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endParaRPr lang="en-US" sz="900" b="0" i="0" dirty="0">
              <a:solidFill>
                <a:srgbClr val="2C2C2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904" y="2240279"/>
            <a:ext cx="265176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 err="1">
                <a:solidFill>
                  <a:srgbClr val="2C2C2C"/>
                </a:solidFill>
                <a:latin typeface="Aptos"/>
              </a:rPr>
              <a:t>Secall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(gatekeeper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técnico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,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externo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) + 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Eduardo González 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(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interfaz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2C2C2C"/>
                </a:solidFill>
                <a:latin typeface="Aptos"/>
              </a:rPr>
              <a:t>funcional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· </a:t>
            </a:r>
            <a:r>
              <a:rPr lang="en-US" sz="900" i="0" dirty="0" err="1">
                <a:solidFill>
                  <a:srgbClr val="2C2C2C"/>
                </a:solidFill>
                <a:latin typeface="Aptos"/>
              </a:rPr>
              <a:t>Subgerente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 TD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)</a:t>
            </a:r>
            <a:endParaRPr lang="en-US" dirty="0"/>
          </a:p>
          <a:p>
            <a:endParaRPr lang="en-US" sz="900" dirty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14816" y="2203703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87968" y="2240279"/>
            <a:ext cx="3236976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1" i="0" dirty="0">
                <a:solidFill>
                  <a:srgbClr val="1A3D25"/>
                </a:solidFill>
                <a:latin typeface="Aptos"/>
              </a:rPr>
              <a:t>A.4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Apretar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contrato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Secall</a:t>
            </a:r>
            <a:r>
              <a:rPr lang="en-US" sz="900" dirty="0">
                <a:solidFill>
                  <a:srgbClr val="2C2C2C"/>
                </a:solidFill>
              </a:rPr>
              <a:t> + </a:t>
            </a:r>
            <a:r>
              <a:rPr lang="en-US" sz="900" i="0" dirty="0" err="1">
                <a:solidFill>
                  <a:srgbClr val="2C2C2C"/>
                </a:solidFill>
              </a:rPr>
              <a:t>acceso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administrativo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paralelo</a:t>
            </a:r>
            <a:r>
              <a:rPr lang="en-US" sz="900" dirty="0">
                <a:solidFill>
                  <a:srgbClr val="2C2C2C"/>
                </a:solidFill>
              </a:rPr>
              <a:t> + </a:t>
            </a:r>
            <a:endParaRPr lang="en-US" dirty="0"/>
          </a:p>
          <a:p>
            <a:r>
              <a:rPr lang="en-US" sz="900" dirty="0" err="1">
                <a:solidFill>
                  <a:srgbClr val="2C2C2C"/>
                </a:solidFill>
              </a:rPr>
              <a:t>individualizar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 err="1">
                <a:solidFill>
                  <a:srgbClr val="2C2C2C"/>
                </a:solidFill>
              </a:rPr>
              <a:t>cuentas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·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hito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Mes 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2920" y="3008375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02920" y="3081527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I2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3392423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85800" y="3415283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8992" y="3044951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Sin réplica externa ni servidor interno de contingencia (sólo réplica AWS RDS desfase 5-10 min) · «si se cae Amazon, ahí tenemos otros problemas»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9904" y="3044951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+ Christian Urbina · Encargado Infraestructura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14816" y="3008375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887968" y="3044951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B.2 FlowMed 2.0 con plan multi-region + A.1 ambiente Workmed-Tech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" y="3813047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502920" y="3886199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I3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5800" y="4197095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85800" y="4219955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8992" y="3849623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FlowMed legacy administrado por Secall · sin API genérica · sin acceso al código · «lentitud creciente» + soporte errático «2 semanas a nunca»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9904" y="3849623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(interfaz funcional) + Secall (proveedor externo)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14816" y="3813047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887968" y="3849623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B.2 FlowMed 2.0 sobre AWS Workmed propia · estrangulamiento progresivo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2920" y="4617719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502920" y="4690871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I4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5800" y="5001767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85800" y="5024627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8992" y="4654295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Cero capacidad TI interna de desarrollo sobre core FlowMed · «todo contratado con el proveedor»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89904" y="4654295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Carolina Araya · CTO Workmed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814816" y="4617719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8887968" y="4654295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A.1 ambiente Workmed-Tech + B.1 Identity Service como primer entregable propio + dupla Eduardo+Rodrigo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2920" y="5422391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502920" y="5495543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I5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5800" y="5806439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85800" y="5829299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8992" y="5458967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On-premise raqueado en Manuel Montt · sin VPN · sin segmentación de red explícita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89904" y="5458967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Christian Urbina · Encargado Infraestructura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814816" y="5422391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8887968" y="5458967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B.2 migración a AWS Workmed propia + B.6 políticas de red</a:t>
            </a:r>
          </a:p>
        </p:txBody>
      </p:sp>
      <p:cxnSp>
        <p:nvCxnSpPr>
          <p:cNvPr id="54" name="Connector 53"/>
          <p:cNvCxnSpPr/>
          <p:nvPr/>
        </p:nvCxnSpPr>
        <p:spPr>
          <a:xfrm>
            <a:off x="502920" y="6446520"/>
            <a:ext cx="11183112" cy="0"/>
          </a:xfrm>
          <a:prstGeom prst="line">
            <a:avLst/>
          </a:prstGeom>
          <a:ln w="9525">
            <a:solidFill>
              <a:srgbClr val="D8E5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6B6B6B"/>
                </a:solidFill>
                <a:latin typeface="Aptos"/>
              </a:rPr>
              <a:t>EMERCOM SpA · onboarding CTO · mapa de incidencias</a:t>
            </a:r>
          </a:p>
        </p:txBody>
      </p:sp>
      <p:sp>
        <p:nvSpPr>
          <p:cNvPr id="58" name="Google Shape;319;p10">
            <a:extLst>
              <a:ext uri="{FF2B5EF4-FFF2-40B4-BE49-F238E27FC236}">
                <a16:creationId xmlns:a16="http://schemas.microsoft.com/office/drawing/2014/main" id="{F0D6400F-B159-0570-7F72-B83B578E9057}"/>
              </a:ext>
            </a:extLst>
          </p:cNvPr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8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2608"/>
            <a:ext cx="1004175" cy="411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CATEGORÍA 3 · GOBERNANZA · BUENAS PRÁCTICAS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544124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200" b="1" i="0">
                <a:solidFill>
                  <a:srgbClr val="1A3D25"/>
                </a:solidFill>
                <a:latin typeface="Aptos Display"/>
              </a:rPr>
              <a:t>GOBERNANZA · 7 INCIDENCIAS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4886" y="700185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B6B6B"/>
                </a:solidFill>
                <a:latin typeface="Aptos"/>
              </a:rPr>
              <a:t>Documentación · sincronización · versionado · cierre de mes · digitalización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482726" y="951050"/>
            <a:ext cx="11183112" cy="0"/>
          </a:xfrm>
          <a:prstGeom prst="line">
            <a:avLst/>
          </a:prstGeom>
          <a:ln w="12700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968" y="981140"/>
            <a:ext cx="42976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040" y="981140"/>
            <a:ext cx="4864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INCIDENCIA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7952" y="981140"/>
            <a:ext cx="2578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RESPONSABLE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82864" y="981140"/>
            <a:ext cx="331012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MITIGACIÓN ROADMAP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97816" y="1255460"/>
            <a:ext cx="11695176" cy="0"/>
          </a:xfrm>
          <a:prstGeom prst="line">
            <a:avLst/>
          </a:prstGeom>
          <a:ln w="9525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7816" y="1310324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97816" y="1383476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696" y="1694372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80696" y="1717232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888" y="1346900"/>
            <a:ext cx="493776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>
                <a:solidFill>
                  <a:srgbClr val="2C2C2C"/>
                </a:solidFill>
                <a:latin typeface="Aptos"/>
              </a:rPr>
              <a:t>Modelo de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datos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de FlowMed sin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documentar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(</a:t>
            </a:r>
            <a:r>
              <a:rPr lang="en-US" sz="900" b="0" i="1" dirty="0">
                <a:solidFill>
                  <a:srgbClr val="2C2C2C"/>
                </a:solidFill>
              </a:rPr>
              <a:t>re</a:t>
            </a:r>
            <a:r>
              <a:rPr lang="en-US" sz="900" b="0" i="1" dirty="0" err="1">
                <a:solidFill>
                  <a:srgbClr val="2C2C2C"/>
                </a:solidFill>
              </a:rPr>
              <a:t>fuerzo d</a:t>
            </a:r>
            <a:r>
              <a:rPr lang="en-US" sz="900" b="0" i="1" dirty="0">
                <a:solidFill>
                  <a:srgbClr val="2C2C2C"/>
                </a:solidFill>
              </a:rPr>
              <a:t>el ri</a:t>
            </a:r>
            <a:r>
              <a:rPr lang="en-US" sz="900" b="0" i="1" dirty="0" err="1">
                <a:solidFill>
                  <a:srgbClr val="2C2C2C"/>
                </a:solidFill>
              </a:rPr>
              <a:t>esgo </a:t>
            </a:r>
            <a:r>
              <a:rPr lang="en-US" sz="900" i="1" dirty="0" err="1">
                <a:solidFill>
                  <a:srgbClr val="2C2C2C"/>
                </a:solidFill>
              </a:rPr>
              <a:t>d</a:t>
            </a:r>
            <a:r>
              <a:rPr lang="en-US" sz="900" i="1" dirty="0">
                <a:solidFill>
                  <a:srgbClr val="2C2C2C"/>
                </a:solidFill>
              </a:rPr>
              <a:t>e so</a:t>
            </a:r>
            <a:r>
              <a:rPr lang="en-US" sz="900" i="1" dirty="0" err="1">
                <a:solidFill>
                  <a:srgbClr val="2C2C2C"/>
                </a:solidFill>
              </a:rPr>
              <a:t>beranía c</a:t>
            </a:r>
            <a:r>
              <a:rPr lang="en-US" sz="900" i="1" dirty="0">
                <a:solidFill>
                  <a:srgbClr val="2C2C2C"/>
                </a:solidFill>
              </a:rPr>
              <a:t>e</a:t>
            </a:r>
            <a:r>
              <a:rPr lang="en-US" sz="900" i="1" dirty="0" err="1">
                <a:solidFill>
                  <a:srgbClr val="2C2C2C"/>
                </a:solidFill>
              </a:rPr>
              <a:t>dida a</a:t>
            </a:r>
            <a:r>
              <a:rPr lang="en-US" sz="900" i="1" dirty="0">
                <a:solidFill>
                  <a:srgbClr val="2C2C2C"/>
                </a:solidFill>
              </a:rPr>
              <a:t> Se</a:t>
            </a:r>
            <a:r>
              <a:rPr lang="en-US" sz="900" i="1" dirty="0" err="1">
                <a:solidFill>
                  <a:srgbClr val="2C2C2C"/>
                </a:solidFill>
              </a:rPr>
              <a:t>call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)</a:t>
            </a:r>
            <a:endParaRPr lang="en-US" err="1"/>
          </a:p>
        </p:txBody>
      </p:sp>
      <p:sp>
        <p:nvSpPr>
          <p:cNvPr id="19" name="TextBox 18"/>
          <p:cNvSpPr txBox="1"/>
          <p:nvPr/>
        </p:nvSpPr>
        <p:spPr>
          <a:xfrm>
            <a:off x="5984800" y="1346900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+ Rodrigo Llancao · Jefe Desarrollo BI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9712" y="1310324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782864" y="1346900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C.1 documentación del modelo de datos (1-2 sprints)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7816" y="2114996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397816" y="2188148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0696" y="2499044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580696" y="2521904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3888" y="2151572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Cliente y trabajador en 4 sistemas paralelos sin sincronización (FlowMed · HubSpot · Defontana · Power Platform)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4800" y="2151572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Juan Pablo Coustasse · CFO + Eduardo González + Marcela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09712" y="2114996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782864" y="2151572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B.1 Identity Service como microservicio único de identidad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7816" y="2919668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397816" y="2992820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0696" y="3303716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580696" y="3326576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3888" y="2956244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Catálogo de prestaciones cambia silencioso · detectado a 3-4 meses (incidente real: proveedor renombró + valorizó al doble sin avisar)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4800" y="2956244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Marcela · Gerencia Comercial + Eduardo González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709712" y="2919668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782864" y="2956244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C.2 trigger + alerta de cambios + B.6 comité de cambios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7816" y="3724340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397816" y="3797492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0696" y="4108388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580696" y="4131248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3888" y="3760916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HubSpot ↔ FlowMed sin integración desde fracaso 2024 · «no llegó a acuerdo entre las dos partes técnicas»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84800" y="3760916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Eduardo González + Patricia Maturana · Jefa Agendamiento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709712" y="3724340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8782864" y="3760916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B.5 integración retomada sobre plataforma propia con Identity Service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7816" y="4529012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397816" y="4602164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0696" y="4913060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580696" y="4935920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3888" y="4565588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Cierre de mes «blando» · producción se mueve retroactivamente · pérdida 2-3 días/mes para facturar · último EDP sale día 9 vs plazo legal 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84800" y="4565588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Juan Pablo Coustasse · CFO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09712" y="4529012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8782864" y="4565588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B.8 cierre contractual del mes + A.3.1 valorización nocturna + B.3 pipeline acreditados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6" y="5333684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397816" y="5406836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0696" y="5717732"/>
            <a:ext cx="640080" cy="2011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580696" y="5740592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MEDIA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3888" y="5370260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Power BI · cuentas paralelas + dashboards «dando vuelta» sin versionado · workaround renombre v2.1, v3.1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84800" y="5370260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Rodrigo Llancao · Jefe Desarrollo BI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709712" y="5333684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8782864" y="5370260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B.6 data steward por vista + log auditable + políticas de versionado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7816" y="6138356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397816" y="6211508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G7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0696" y="6522404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580696" y="6545264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3888" y="6174932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40% atenciones acreditadas con transcripción manual · sin pipeline de digitalización · «los chiquillos se vuelven locos digitando» (Vicente)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84800" y="6174932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Vicente Rivano · Subgerente UCI + Pablo Martínez · Subgerente Operaciones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709712" y="6138356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8782864" y="6174932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B.3 pipeline digitalización Workmed-side + B.4 cola dirigida + pre-informe IA</a:t>
            </a:r>
          </a:p>
        </p:txBody>
      </p:sp>
    </p:spTree>
    <p:extLst>
      <p:ext uri="{BB962C8B-B14F-4D97-AF65-F5344CB8AC3E}">
        <p14:creationId xmlns:p14="http://schemas.microsoft.com/office/powerpoint/2010/main" val="17588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92608"/>
            <a:ext cx="1004175" cy="411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2D6144"/>
                </a:solidFill>
                <a:latin typeface="Aptos"/>
              </a:rPr>
              <a:t>CATEGORÍA 4 · COMPLIANCE · REGULATORIO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68680"/>
            <a:ext cx="109728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1A3D25"/>
                </a:solidFill>
                <a:latin typeface="Aptos Display"/>
              </a:rPr>
              <a:t>COMPLIANCE · </a:t>
            </a:r>
            <a:r>
              <a:rPr lang="en-US" sz="2200" b="1">
                <a:solidFill>
                  <a:srgbClr val="1A3D25"/>
                </a:solidFill>
                <a:latin typeface="Aptos Display"/>
              </a:rPr>
              <a:t>4</a:t>
            </a:r>
            <a:r>
              <a:rPr sz="2200" b="1" i="0">
                <a:solidFill>
                  <a:srgbClr val="1A3D25"/>
                </a:solidFill>
                <a:latin typeface="Aptos Display"/>
              </a:rPr>
              <a:t> INCIDENCIAS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1298448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B6B6B"/>
                </a:solidFill>
                <a:latin typeface="Aptos"/>
              </a:rPr>
              <a:t>Ley 21.719 (dic-2026) · Triple norma ISO (jun-2026) · datos clínicos cifrados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02920" y="1691640"/>
            <a:ext cx="11183112" cy="0"/>
          </a:xfrm>
          <a:prstGeom prst="line">
            <a:avLst/>
          </a:prstGeom>
          <a:ln w="12700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072" y="1874519"/>
            <a:ext cx="42976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2144" y="1874519"/>
            <a:ext cx="4864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INCIDENCIA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056" y="1874519"/>
            <a:ext cx="257860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RESPONSABLE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7968" y="1874519"/>
            <a:ext cx="3310128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1" i="0">
                <a:solidFill>
                  <a:srgbClr val="2D6144"/>
                </a:solidFill>
                <a:latin typeface="Aptos"/>
              </a:rPr>
              <a:t>MITIGACIÓN ROADMAP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502920" y="2148839"/>
            <a:ext cx="11695176" cy="0"/>
          </a:xfrm>
          <a:prstGeom prst="line">
            <a:avLst/>
          </a:prstGeom>
          <a:ln w="9525">
            <a:solidFill>
              <a:srgbClr val="52B7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2920" y="2203703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2276855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C1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587751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85800" y="2610611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" y="2240279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Ley 21.719 (vigencia 1-dic-2026, ~7 meses) · sin DPO designado · sin inventario de tratamientos · sin política de consentimiento granular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9904" y="2240279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Juan Pablo Coustasse · CFO (owner compliance) + DPO por designar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14816" y="2203703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87968" y="2240279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B.6 marco de gobernanza completo con DPO formal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920" y="3008375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02920" y="3081527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C2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3392423"/>
            <a:ext cx="640080" cy="201168"/>
          </a:xfrm>
          <a:prstGeom prst="rect">
            <a:avLst/>
          </a:prstGeom>
          <a:solidFill>
            <a:srgbClr val="E07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85800" y="3415283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8992" y="3044951"/>
            <a:ext cx="4937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Triple norma ISO (9001 + 14001 + 45001 · junio 2026, ~2 meses) · sin control documental ni trazabilidad formal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9904" y="3044951"/>
            <a:ext cx="26517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2C2C2C"/>
                </a:solidFill>
                <a:latin typeface="Aptos"/>
              </a:rPr>
              <a:t>Coustasse + Mónica Pérez · PMO + Carolina Araya · CTO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14816" y="3008375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887968" y="3044951"/>
            <a:ext cx="3236976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3D25"/>
                </a:solidFill>
                <a:latin typeface="Aptos"/>
              </a:rPr>
              <a:t>B.6 entrega controles documentales y trazabilidad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" y="3813047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502920" y="3886199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A3D25"/>
                </a:solidFill>
                <a:latin typeface="Aptos Display"/>
              </a:rPr>
              <a:t>C3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4219955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8992" y="3849623"/>
            <a:ext cx="493776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0" i="0" dirty="0" err="1">
                <a:solidFill>
                  <a:srgbClr val="2C2C2C"/>
                </a:solidFill>
                <a:latin typeface="Aptos"/>
              </a:rPr>
              <a:t>Réplica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caliente AWS RDS con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datos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</a:t>
            </a:r>
            <a:r>
              <a:rPr sz="900" b="0" i="0" dirty="0" err="1">
                <a:solidFill>
                  <a:srgbClr val="2C2C2C"/>
                </a:solidFill>
                <a:latin typeface="Aptos"/>
              </a:rPr>
              <a:t>clínicos</a:t>
            </a:r>
            <a:r>
              <a:rPr sz="900" b="0" i="0" dirty="0">
                <a:solidFill>
                  <a:srgbClr val="2C2C2C"/>
                </a:solidFill>
                <a:latin typeface="Aptos"/>
              </a:rPr>
              <a:t> · </a:t>
            </a:r>
            <a:r>
              <a:rPr lang="en-US" sz="900" dirty="0" err="1">
                <a:solidFill>
                  <a:srgbClr val="2C2C2C"/>
                </a:solidFill>
              </a:rPr>
              <a:t>administrada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por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Secall</a:t>
            </a:r>
            <a:r>
              <a:rPr lang="en-US" sz="900" dirty="0">
                <a:solidFill>
                  <a:srgbClr val="2C2C2C"/>
                </a:solidFill>
              </a:rPr>
              <a:t> · </a:t>
            </a:r>
            <a:r>
              <a:rPr lang="en-US" sz="900" dirty="0" err="1">
                <a:solidFill>
                  <a:srgbClr val="2C2C2C"/>
                </a:solidFill>
              </a:rPr>
              <a:t>cuenta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genérica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compartida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agrava</a:t>
            </a:r>
            <a:r>
              <a:rPr lang="en-US" sz="900" dirty="0">
                <a:solidFill>
                  <a:srgbClr val="2C2C2C"/>
                </a:solidFill>
              </a:rPr>
              <a:t> la </a:t>
            </a:r>
            <a:r>
              <a:rPr lang="en-US" sz="900" dirty="0" err="1">
                <a:solidFill>
                  <a:srgbClr val="2C2C2C"/>
                </a:solidFill>
              </a:rPr>
              <a:t>falta</a:t>
            </a:r>
            <a:r>
              <a:rPr lang="en-US" sz="900" dirty="0">
                <a:solidFill>
                  <a:srgbClr val="2C2C2C"/>
                </a:solidFill>
              </a:rPr>
              <a:t> de </a:t>
            </a:r>
            <a:r>
              <a:rPr lang="en-US" sz="900" dirty="0" err="1">
                <a:solidFill>
                  <a:srgbClr val="2C2C2C"/>
                </a:solidFill>
              </a:rPr>
              <a:t>trazabilidad</a:t>
            </a:r>
            <a:r>
              <a:rPr lang="en-US" sz="900" dirty="0">
                <a:solidFill>
                  <a:srgbClr val="2C2C2C"/>
                </a:solidFill>
              </a:rPr>
              <a:t> 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· </a:t>
            </a:r>
            <a:r>
              <a:rPr lang="en-US" sz="900" b="1" i="1" dirty="0" err="1">
                <a:solidFill>
                  <a:srgbClr val="2C2C2C"/>
                </a:solidFill>
              </a:rPr>
              <a:t>incumple</a:t>
            </a:r>
            <a:r>
              <a:rPr lang="en-US" sz="900" b="1" i="1" dirty="0">
                <a:solidFill>
                  <a:srgbClr val="2C2C2C"/>
                </a:solidFill>
              </a:rPr>
              <a:t> HOY </a:t>
            </a:r>
            <a:r>
              <a:rPr lang="en-US" sz="900" dirty="0">
                <a:solidFill>
                  <a:srgbClr val="2C2C2C"/>
                </a:solidFill>
              </a:rPr>
              <a:t>Ley 19.628 + Ley 16.744/DS 109</a:t>
            </a:r>
            <a:endParaRPr lang="en-US"/>
          </a:p>
          <a:p>
            <a:r>
              <a:rPr lang="en-US" sz="900" i="1" dirty="0">
                <a:solidFill>
                  <a:srgbClr val="2C2C2C"/>
                </a:solidFill>
              </a:rPr>
              <a:t> · </a:t>
            </a:r>
            <a:r>
              <a:rPr lang="en-US" sz="900" i="1" err="1">
                <a:solidFill>
                  <a:srgbClr val="2C2C2C"/>
                </a:solidFill>
              </a:rPr>
              <a:t>adicionalmente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err="1">
                <a:solidFill>
                  <a:srgbClr val="2C2C2C"/>
                </a:solidFill>
              </a:rPr>
              <a:t>quedará</a:t>
            </a:r>
            <a:r>
              <a:rPr lang="en-US" sz="900" i="1" dirty="0">
                <a:solidFill>
                  <a:srgbClr val="2C2C2C"/>
                </a:solidFill>
              </a:rPr>
              <a:t> bajo </a:t>
            </a:r>
            <a:r>
              <a:rPr lang="en-US" sz="900" i="1" err="1">
                <a:solidFill>
                  <a:srgbClr val="2C2C2C"/>
                </a:solidFill>
              </a:rPr>
              <a:t>régimen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err="1">
                <a:solidFill>
                  <a:srgbClr val="2C2C2C"/>
                </a:solidFill>
              </a:rPr>
              <a:t>sancionatorio</a:t>
            </a:r>
            <a:r>
              <a:rPr lang="en-US" sz="900" i="1" dirty="0">
                <a:solidFill>
                  <a:srgbClr val="2C2C2C"/>
                </a:solidFill>
              </a:rPr>
              <a:t> Ley 21.719 </a:t>
            </a:r>
            <a:r>
              <a:rPr lang="en-US" sz="900" i="1" err="1">
                <a:solidFill>
                  <a:srgbClr val="2C2C2C"/>
                </a:solidFill>
              </a:rPr>
              <a:t>desde</a:t>
            </a:r>
            <a:r>
              <a:rPr lang="en-US" sz="900" i="1" dirty="0">
                <a:solidFill>
                  <a:srgbClr val="2C2C2C"/>
                </a:solidFill>
              </a:rPr>
              <a:t> 1-dic-2026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89904" y="3849623"/>
            <a:ext cx="265176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 err="1">
                <a:solidFill>
                  <a:srgbClr val="2C2C2C"/>
                </a:solidFill>
                <a:latin typeface="Aptos"/>
              </a:rPr>
              <a:t>Secall</a:t>
            </a:r>
            <a:r>
              <a:rPr lang="en-US" sz="900" dirty="0">
                <a:solidFill>
                  <a:srgbClr val="2C2C2C"/>
                </a:solidFill>
                <a:latin typeface="Aptos"/>
              </a:rPr>
              <a:t> + 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Eduardo González + DPO </a:t>
            </a:r>
            <a:r>
              <a:rPr lang="en-US" sz="900" i="0" dirty="0" err="1">
                <a:solidFill>
                  <a:srgbClr val="2C2C2C"/>
                </a:solidFill>
                <a:latin typeface="Aptos"/>
              </a:rPr>
              <a:t>por</a:t>
            </a:r>
            <a:r>
              <a:rPr lang="en-US" sz="900" i="0" dirty="0">
                <a:solidFill>
                  <a:srgbClr val="2C2C2C"/>
                </a:solidFill>
                <a:latin typeface="Aptos"/>
              </a:rPr>
              <a:t> </a:t>
            </a:r>
            <a:endParaRPr lang="en-US" dirty="0"/>
          </a:p>
          <a:p>
            <a:r>
              <a:rPr lang="en-US" sz="900" i="0" err="1">
                <a:solidFill>
                  <a:srgbClr val="2C2C2C"/>
                </a:solidFill>
                <a:latin typeface="Aptos"/>
              </a:rPr>
              <a:t>designar</a:t>
            </a:r>
            <a:endParaRPr lang="en-US" err="1"/>
          </a:p>
          <a:p>
            <a:endParaRPr lang="en-US" sz="900" dirty="0">
              <a:solidFill>
                <a:srgbClr val="2C2C2C"/>
              </a:solidFill>
              <a:latin typeface="Apto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14816" y="3813047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887968" y="3849623"/>
            <a:ext cx="3236976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b="1" dirty="0">
                <a:solidFill>
                  <a:srgbClr val="1A3D25"/>
                </a:solidFill>
                <a:latin typeface="Aptos"/>
              </a:rPr>
              <a:t>A.4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individualizar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credenciales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 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B.1 Identity Service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como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frontera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+ B.6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marco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gobernanza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+ B.2 FlowMed 2.0 </a:t>
            </a:r>
            <a:r>
              <a:rPr sz="900" b="1" i="0" dirty="0" err="1">
                <a:solidFill>
                  <a:srgbClr val="1A3D25"/>
                </a:solidFill>
                <a:latin typeface="Aptos"/>
              </a:rPr>
              <a:t>cifrado</a:t>
            </a:r>
            <a:r>
              <a:rPr sz="900" b="1" i="0" dirty="0">
                <a:solidFill>
                  <a:srgbClr val="1A3D25"/>
                </a:solidFill>
                <a:latin typeface="Aptos"/>
              </a:rPr>
              <a:t> at-rest</a:t>
            </a:r>
            <a:endParaRPr lang="en-US" dirty="0"/>
          </a:p>
        </p:txBody>
      </p:sp>
      <p:cxnSp>
        <p:nvCxnSpPr>
          <p:cNvPr id="38" name="Connector 37"/>
          <p:cNvCxnSpPr/>
          <p:nvPr/>
        </p:nvCxnSpPr>
        <p:spPr>
          <a:xfrm>
            <a:off x="502920" y="6446520"/>
            <a:ext cx="11183112" cy="0"/>
          </a:xfrm>
          <a:prstGeom prst="line">
            <a:avLst/>
          </a:prstGeom>
          <a:ln w="9525">
            <a:solidFill>
              <a:srgbClr val="D8E5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0" i="0">
                <a:solidFill>
                  <a:srgbClr val="6B6B6B"/>
                </a:solidFill>
                <a:latin typeface="Aptos"/>
              </a:rPr>
              <a:t>EMERCOM SpA · onboarding CTO · mapa de incidencias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8156D2-D6C2-6B9E-53F0-3E51B18927E2}"/>
              </a:ext>
            </a:extLst>
          </p:cNvPr>
          <p:cNvSpPr/>
          <p:nvPr/>
        </p:nvSpPr>
        <p:spPr>
          <a:xfrm>
            <a:off x="692855" y="4266973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1D6BC0-C620-AF89-3650-541CEBC6DE1D}"/>
              </a:ext>
            </a:extLst>
          </p:cNvPr>
          <p:cNvSpPr txBox="1"/>
          <p:nvPr/>
        </p:nvSpPr>
        <p:spPr>
          <a:xfrm>
            <a:off x="685799" y="4325111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  <p:sp>
        <p:nvSpPr>
          <p:cNvPr id="44" name="Google Shape;319;p10">
            <a:extLst>
              <a:ext uri="{FF2B5EF4-FFF2-40B4-BE49-F238E27FC236}">
                <a16:creationId xmlns:a16="http://schemas.microsoft.com/office/drawing/2014/main" id="{67E59455-6198-419A-1F93-37A36A394A58}"/>
              </a:ext>
            </a:extLst>
          </p:cNvPr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15</a:t>
            </a:r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7DC7724-92CC-F8BA-7053-307E999DD21F}"/>
              </a:ext>
            </a:extLst>
          </p:cNvPr>
          <p:cNvSpPr/>
          <p:nvPr/>
        </p:nvSpPr>
        <p:spPr>
          <a:xfrm>
            <a:off x="499325" y="4600207"/>
            <a:ext cx="502920" cy="713232"/>
          </a:xfrm>
          <a:prstGeom prst="rect">
            <a:avLst/>
          </a:prstGeom>
          <a:solidFill>
            <a:srgbClr val="F1F8F3"/>
          </a:solidFill>
          <a:ln w="6350">
            <a:solidFill>
              <a:srgbClr val="52B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073B2A-FFDE-51F0-3FCC-D7D5B0BA8B56}"/>
              </a:ext>
            </a:extLst>
          </p:cNvPr>
          <p:cNvSpPr txBox="1"/>
          <p:nvPr/>
        </p:nvSpPr>
        <p:spPr>
          <a:xfrm>
            <a:off x="499325" y="4673359"/>
            <a:ext cx="50292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b="1">
                <a:solidFill>
                  <a:srgbClr val="1A3D25"/>
                </a:solidFill>
                <a:latin typeface="Aptos Display"/>
              </a:rPr>
              <a:t>C4</a:t>
            </a:r>
            <a:endParaRPr sz="1400" b="1" i="0">
              <a:solidFill>
                <a:srgbClr val="1A3D25"/>
              </a:solidFill>
              <a:latin typeface="Aptos Display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F4D986-B492-F0B1-97DD-29B59C9BC4F0}"/>
              </a:ext>
            </a:extLst>
          </p:cNvPr>
          <p:cNvSpPr txBox="1"/>
          <p:nvPr/>
        </p:nvSpPr>
        <p:spPr>
          <a:xfrm>
            <a:off x="682205" y="5007115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ALTA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165DEC-FB64-5CA0-DE97-AE203A71B793}"/>
              </a:ext>
            </a:extLst>
          </p:cNvPr>
          <p:cNvSpPr txBox="1"/>
          <p:nvPr/>
        </p:nvSpPr>
        <p:spPr>
          <a:xfrm>
            <a:off x="1075397" y="4636783"/>
            <a:ext cx="493776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 err="1">
                <a:solidFill>
                  <a:srgbClr val="2C2C2C"/>
                </a:solidFill>
              </a:rPr>
              <a:t>Secall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procesa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b="0" i="0" dirty="0" err="1">
                <a:solidFill>
                  <a:srgbClr val="2C2C2C"/>
                </a:solidFill>
              </a:rPr>
              <a:t>datos</a:t>
            </a:r>
            <a:r>
              <a:rPr lang="en-US" sz="900" b="0" i="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sensibles</a:t>
            </a:r>
            <a:r>
              <a:rPr lang="en-US" sz="900" dirty="0">
                <a:solidFill>
                  <a:srgbClr val="2C2C2C"/>
                </a:solidFill>
              </a:rPr>
              <a:t> de </a:t>
            </a:r>
            <a:r>
              <a:rPr lang="en-US" sz="900" dirty="0" err="1">
                <a:solidFill>
                  <a:srgbClr val="2C2C2C"/>
                </a:solidFill>
              </a:rPr>
              <a:t>Workmed</a:t>
            </a:r>
            <a:r>
              <a:rPr lang="en-US" sz="900" dirty="0">
                <a:solidFill>
                  <a:srgbClr val="2C2C2C"/>
                </a:solidFill>
              </a:rPr>
              <a:t> sin </a:t>
            </a:r>
            <a:r>
              <a:rPr lang="en-US" sz="900" dirty="0" err="1">
                <a:solidFill>
                  <a:srgbClr val="2C2C2C"/>
                </a:solidFill>
              </a:rPr>
              <a:t>contrato</a:t>
            </a:r>
            <a:r>
              <a:rPr lang="en-US" sz="900" dirty="0">
                <a:solidFill>
                  <a:srgbClr val="2C2C2C"/>
                </a:solidFill>
              </a:rPr>
              <a:t> formal de </a:t>
            </a:r>
            <a:r>
              <a:rPr lang="en-US" sz="900" dirty="0" err="1">
                <a:solidFill>
                  <a:srgbClr val="2C2C2C"/>
                </a:solidFill>
              </a:rPr>
              <a:t>encargo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verificable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701827-3578-F627-259D-22F1FCA886B1}"/>
              </a:ext>
            </a:extLst>
          </p:cNvPr>
          <p:cNvSpPr txBox="1"/>
          <p:nvPr/>
        </p:nvSpPr>
        <p:spPr>
          <a:xfrm>
            <a:off x="6086309" y="4636783"/>
            <a:ext cx="265176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900" dirty="0" err="1">
                <a:solidFill>
                  <a:srgbClr val="2C2C2C"/>
                </a:solidFill>
              </a:rPr>
              <a:t>Coustasse</a:t>
            </a:r>
            <a:r>
              <a:rPr lang="en-US" sz="900" dirty="0">
                <a:solidFill>
                  <a:srgbClr val="2C2C2C"/>
                </a:solidFill>
              </a:rPr>
              <a:t> + </a:t>
            </a:r>
            <a:r>
              <a:rPr lang="en-US" sz="900" dirty="0" err="1">
                <a:solidFill>
                  <a:srgbClr val="2C2C2C"/>
                </a:solidFill>
              </a:rPr>
              <a:t>Asesoría</a:t>
            </a:r>
            <a:r>
              <a:rPr lang="en-US" sz="900" dirty="0">
                <a:solidFill>
                  <a:srgbClr val="2C2C2C"/>
                </a:solidFill>
              </a:rPr>
              <a:t> Legal </a:t>
            </a:r>
            <a:r>
              <a:rPr lang="en-US" sz="900" b="0" i="0" dirty="0">
                <a:solidFill>
                  <a:srgbClr val="2C2C2C"/>
                </a:solidFill>
              </a:rPr>
              <a:t>+ DPO</a:t>
            </a:r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827C0F-0DA8-B1BD-D054-7EBDF33729F9}"/>
              </a:ext>
            </a:extLst>
          </p:cNvPr>
          <p:cNvSpPr/>
          <p:nvPr/>
        </p:nvSpPr>
        <p:spPr>
          <a:xfrm>
            <a:off x="8811221" y="4600207"/>
            <a:ext cx="3383280" cy="713232"/>
          </a:xfrm>
          <a:prstGeom prst="rect">
            <a:avLst/>
          </a:prstGeom>
          <a:solidFill>
            <a:srgbClr val="D8F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45FAC5-95D4-9790-869D-F430D82CB295}"/>
              </a:ext>
            </a:extLst>
          </p:cNvPr>
          <p:cNvSpPr txBox="1"/>
          <p:nvPr/>
        </p:nvSpPr>
        <p:spPr>
          <a:xfrm>
            <a:off x="8884373" y="4636783"/>
            <a:ext cx="3236976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900" b="1" i="0" dirty="0">
                <a:solidFill>
                  <a:srgbClr val="1A3D25"/>
                </a:solidFill>
                <a:latin typeface="Aptos"/>
              </a:rPr>
              <a:t> B.6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contrato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de </a:t>
            </a:r>
            <a:r>
              <a:rPr lang="en-US" sz="900" b="1" dirty="0" err="1">
                <a:solidFill>
                  <a:srgbClr val="1A3D25"/>
                </a:solidFill>
                <a:latin typeface="Aptos"/>
              </a:rPr>
              <a:t>encargo</a:t>
            </a:r>
            <a:r>
              <a:rPr lang="en-US" sz="900" b="1" dirty="0">
                <a:solidFill>
                  <a:srgbClr val="1A3D25"/>
                </a:solidFill>
                <a:latin typeface="Aptos"/>
              </a:rPr>
              <a:t> Ley 19.628/21.719</a:t>
            </a:r>
            <a:endParaRPr lang="en-US" dirty="0"/>
          </a:p>
          <a:p>
            <a:pPr algn="l"/>
            <a:endParaRPr sz="900" b="1" i="0" dirty="0">
              <a:solidFill>
                <a:srgbClr val="1A3D25"/>
              </a:solidFill>
              <a:latin typeface="Apto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FA326E-62B1-2E43-5E8B-2306ADE6DD95}"/>
              </a:ext>
            </a:extLst>
          </p:cNvPr>
          <p:cNvSpPr/>
          <p:nvPr/>
        </p:nvSpPr>
        <p:spPr>
          <a:xfrm>
            <a:off x="689260" y="5054133"/>
            <a:ext cx="640080" cy="20116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1CC82CE-4725-4C7C-6673-AE6220B57FA1}"/>
              </a:ext>
            </a:extLst>
          </p:cNvPr>
          <p:cNvSpPr txBox="1"/>
          <p:nvPr/>
        </p:nvSpPr>
        <p:spPr>
          <a:xfrm>
            <a:off x="682204" y="5112271"/>
            <a:ext cx="6400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800" b="1" i="0">
                <a:solidFill>
                  <a:srgbClr val="FFFFFF"/>
                </a:solidFill>
                <a:latin typeface="Aptos"/>
              </a:rPr>
              <a:t>CRÍTICA</a:t>
            </a:r>
          </a:p>
        </p:txBody>
      </p:sp>
    </p:spTree>
    <p:extLst>
      <p:ext uri="{BB962C8B-B14F-4D97-AF65-F5344CB8AC3E}">
        <p14:creationId xmlns:p14="http://schemas.microsoft.com/office/powerpoint/2010/main" val="309651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3 CONTRADICCIONES QUE BLOQUEAN DECISIONES</a:t>
            </a:r>
            <a:endParaRPr/>
          </a:p>
        </p:txBody>
      </p:sp>
      <p:cxnSp>
        <p:nvCxnSpPr>
          <p:cNvPr id="340" name="Google Shape;340;p11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p11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16</a:t>
            </a:r>
            <a:endParaRPr/>
          </a:p>
        </p:txBody>
      </p:sp>
      <p:sp>
        <p:nvSpPr>
          <p:cNvPr id="343" name="Google Shape;343;p11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BLOQUEOS</a:t>
            </a:r>
            <a:endParaRPr/>
          </a:p>
        </p:txBody>
      </p:sp>
      <p:sp>
        <p:nvSpPr>
          <p:cNvPr id="344" name="Google Shape;344;p11"/>
          <p:cNvSpPr txBox="1"/>
          <p:nvPr/>
        </p:nvSpPr>
        <p:spPr>
          <a:xfrm>
            <a:off x="502920" y="1143000"/>
            <a:ext cx="10972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Sin </a:t>
            </a:r>
            <a:r>
              <a:rPr lang="en-US" sz="24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resolverlas</a:t>
            </a: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, </a:t>
            </a:r>
            <a:r>
              <a:rPr lang="en-US" sz="24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cualquier</a:t>
            </a: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roadmap se </a:t>
            </a:r>
            <a:r>
              <a:rPr lang="en-US" sz="24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construye</a:t>
            </a: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4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sobre</a:t>
            </a: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arena</a:t>
            </a:r>
            <a:endParaRPr/>
          </a:p>
        </p:txBody>
      </p:sp>
      <p:cxnSp>
        <p:nvCxnSpPr>
          <p:cNvPr id="345" name="Google Shape;345;p11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11"/>
          <p:cNvSpPr/>
          <p:nvPr/>
        </p:nvSpPr>
        <p:spPr>
          <a:xfrm>
            <a:off x="502920" y="2194560"/>
            <a:ext cx="3703320" cy="402336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02920" y="2194560"/>
            <a:ext cx="370332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 txBox="1"/>
          <p:nvPr/>
        </p:nvSpPr>
        <p:spPr>
          <a:xfrm>
            <a:off x="731520" y="233172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C1 · FUENTE DE VERDAD CLÍNICA</a:t>
            </a:r>
            <a:endParaRPr/>
          </a:p>
        </p:txBody>
      </p:sp>
      <p:sp>
        <p:nvSpPr>
          <p:cNvPr id="349" name="Google Shape;349;p11"/>
          <p:cNvSpPr txBox="1"/>
          <p:nvPr/>
        </p:nvSpPr>
        <p:spPr>
          <a:xfrm>
            <a:off x="731520" y="2971800"/>
            <a:ext cx="32461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FlowMed vs SACMed vs ficha papel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731520" y="3474720"/>
            <a:ext cx="3246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Tres versiones simultáneas. Define dónde vive el dato clínico, MPI, modelo de consentimiento granular y compliance Ley 21.719.</a:t>
            </a:r>
            <a:endParaRPr/>
          </a:p>
        </p:txBody>
      </p:sp>
      <p:cxnSp>
        <p:nvCxnSpPr>
          <p:cNvPr id="351" name="Google Shape;351;p11"/>
          <p:cNvCxnSpPr/>
          <p:nvPr/>
        </p:nvCxnSpPr>
        <p:spPr>
          <a:xfrm>
            <a:off x="731520" y="5577840"/>
            <a:ext cx="3246120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p11"/>
          <p:cNvSpPr txBox="1"/>
          <p:nvPr/>
        </p:nvSpPr>
        <p:spPr>
          <a:xfrm>
            <a:off x="731520" y="571500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Resolver con Eduardo + Christian Urbina</a:t>
            </a: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4370832" y="2194560"/>
            <a:ext cx="3703320" cy="402336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4370832" y="2194560"/>
            <a:ext cx="370332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4599432" y="233172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C2 · HOSTING DE FLOWMED</a:t>
            </a:r>
            <a:endParaRPr/>
          </a:p>
        </p:txBody>
      </p:sp>
      <p:sp>
        <p:nvSpPr>
          <p:cNvPr id="356" name="Google Shape;356;p11"/>
          <p:cNvSpPr txBox="1"/>
          <p:nvPr/>
        </p:nvSpPr>
        <p:spPr>
          <a:xfrm>
            <a:off x="4599432" y="2971800"/>
            <a:ext cx="32461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On-premise raqueado vs sólo réplica AWS</a:t>
            </a:r>
            <a:endParaRPr/>
          </a:p>
        </p:txBody>
      </p:sp>
      <p:sp>
        <p:nvSpPr>
          <p:cNvPr id="357" name="Google Shape;357;p11"/>
          <p:cNvSpPr txBox="1"/>
          <p:nvPr/>
        </p:nvSpPr>
        <p:spPr>
          <a:xfrm>
            <a:off x="4599432" y="3474720"/>
            <a:ext cx="3246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Versión Eduardo (canónica): on-prem Manuel Montt + réplica AWS RDS caliente. Otras versiones describen sólo réplica.</a:t>
            </a:r>
            <a:endParaRPr/>
          </a:p>
        </p:txBody>
      </p:sp>
      <p:cxnSp>
        <p:nvCxnSpPr>
          <p:cNvPr id="358" name="Google Shape;358;p11"/>
          <p:cNvCxnSpPr/>
          <p:nvPr/>
        </p:nvCxnSpPr>
        <p:spPr>
          <a:xfrm>
            <a:off x="4599432" y="5577840"/>
            <a:ext cx="3246120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11"/>
          <p:cNvSpPr txBox="1"/>
          <p:nvPr/>
        </p:nvSpPr>
        <p:spPr>
          <a:xfrm>
            <a:off x="4599432" y="571500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Documentar canónica + comité ejecutivo</a:t>
            </a: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8238744" y="2194560"/>
            <a:ext cx="3703320" cy="402336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8238744" y="2194560"/>
            <a:ext cx="370332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8467344" y="2331720"/>
            <a:ext cx="32461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C3 · </a:t>
            </a:r>
            <a:r>
              <a:rPr lang="en-US" sz="1200" b="1">
                <a:solidFill>
                  <a:srgbClr val="FFFFFF"/>
                </a:solidFill>
              </a:rPr>
              <a:t>SOBERANÍA CEDIDA A SECALL</a:t>
            </a:r>
            <a:endParaRPr lang="en-US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8467344" y="2971800"/>
            <a:ext cx="3246120" cy="53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100" b="1" dirty="0">
                <a:solidFill>
                  <a:srgbClr val="6B6B6B"/>
                </a:solidFill>
              </a:rPr>
              <a:t>Gatekeeper </a:t>
            </a:r>
            <a:r>
              <a:rPr lang="en-US" sz="1100" b="1" dirty="0" err="1">
                <a:solidFill>
                  <a:srgbClr val="6B6B6B"/>
                </a:solidFill>
              </a:rPr>
              <a:t>técnico</a:t>
            </a:r>
            <a:r>
              <a:rPr lang="en-US" sz="1100" b="1" dirty="0">
                <a:solidFill>
                  <a:srgbClr val="6B6B6B"/>
                </a:solidFill>
              </a:rPr>
              <a:t> </a:t>
            </a:r>
            <a:r>
              <a:rPr lang="en-US" sz="1100" b="1" dirty="0" err="1">
                <a:solidFill>
                  <a:srgbClr val="6B6B6B"/>
                </a:solidFill>
              </a:rPr>
              <a:t>externo</a:t>
            </a:r>
            <a:r>
              <a:rPr lang="en-US" sz="1100" b="1" dirty="0">
                <a:solidFill>
                  <a:srgbClr val="6B6B6B"/>
                </a:solidFill>
              </a:rPr>
              <a:t> + </a:t>
            </a:r>
            <a:r>
              <a:rPr lang="en-US" sz="1100" b="1" dirty="0" err="1">
                <a:solidFill>
                  <a:srgbClr val="6B6B6B"/>
                </a:solidFill>
              </a:rPr>
              <a:t>cuenta</a:t>
            </a:r>
            <a:r>
              <a:rPr lang="en-US" sz="1100" b="1" dirty="0">
                <a:solidFill>
                  <a:srgbClr val="6B6B6B"/>
                </a:solidFill>
              </a:rPr>
              <a:t> </a:t>
            </a:r>
            <a:r>
              <a:rPr lang="en-US" sz="1100" b="1" dirty="0" err="1">
                <a:solidFill>
                  <a:srgbClr val="6B6B6B"/>
                </a:solidFill>
              </a:rPr>
              <a:t>genérica</a:t>
            </a:r>
            <a:r>
              <a:rPr lang="en-US" sz="1100" b="1" dirty="0">
                <a:solidFill>
                  <a:srgbClr val="6B6B6B"/>
                </a:solidFill>
              </a:rPr>
              <a:t> </a:t>
            </a:r>
            <a:r>
              <a:rPr lang="en-US" sz="1100" b="1" dirty="0" err="1">
                <a:solidFill>
                  <a:srgbClr val="6B6B6B"/>
                </a:solidFill>
              </a:rPr>
              <a:t>compartida</a:t>
            </a:r>
            <a:endParaRPr lang="en-US" dirty="0" err="1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i="1" dirty="0">
              <a:solidFill>
                <a:srgbClr val="6B6B6B"/>
              </a:solidFill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8467344" y="3474720"/>
            <a:ext cx="32461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administra</a:t>
            </a:r>
            <a:r>
              <a:rPr lang="en-US" sz="1200" dirty="0">
                <a:solidFill>
                  <a:srgbClr val="2C2C2C"/>
                </a:solidFill>
              </a:rPr>
              <a:t> la BD </a:t>
            </a:r>
            <a:r>
              <a:rPr lang="en-US" sz="1200" dirty="0" err="1">
                <a:solidFill>
                  <a:srgbClr val="2C2C2C"/>
                </a:solidFill>
              </a:rPr>
              <a:t>productiva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en</a:t>
            </a:r>
            <a:r>
              <a:rPr lang="en-US" sz="1200" dirty="0">
                <a:solidFill>
                  <a:srgbClr val="2C2C2C"/>
                </a:solidFill>
              </a:rPr>
              <a:t> AWS RDS </a:t>
            </a:r>
            <a:r>
              <a:rPr lang="en-US" sz="1200" b="1" dirty="0">
                <a:solidFill>
                  <a:srgbClr val="2C2C2C"/>
                </a:solidFill>
              </a:rPr>
              <a:t>· </a:t>
            </a:r>
            <a:r>
              <a:rPr lang="en-US" sz="1200" dirty="0" err="1">
                <a:solidFill>
                  <a:srgbClr val="2C2C2C"/>
                </a:solidFill>
              </a:rPr>
              <a:t>acceso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interno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vía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cuenta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compartida</a:t>
            </a:r>
            <a:r>
              <a:rPr lang="en-US" sz="1200" dirty="0">
                <a:solidFill>
                  <a:srgbClr val="2C2C2C"/>
                </a:solidFill>
              </a:rPr>
              <a:t> sin </a:t>
            </a:r>
            <a:r>
              <a:rPr lang="en-US" sz="1200" dirty="0" err="1">
                <a:solidFill>
                  <a:srgbClr val="2C2C2C"/>
                </a:solidFill>
              </a:rPr>
              <a:t>trazabilidad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por</a:t>
            </a:r>
            <a:r>
              <a:rPr lang="en-US" sz="1200" dirty="0">
                <a:solidFill>
                  <a:srgbClr val="2C2C2C"/>
                </a:solidFill>
              </a:rPr>
              <a:t> persona · sin </a:t>
            </a:r>
            <a:r>
              <a:rPr lang="en-US" sz="1200" dirty="0" err="1">
                <a:solidFill>
                  <a:srgbClr val="2C2C2C"/>
                </a:solidFill>
              </a:rPr>
              <a:t>contrato</a:t>
            </a:r>
            <a:r>
              <a:rPr lang="en-US" sz="1200" dirty="0">
                <a:solidFill>
                  <a:srgbClr val="2C2C2C"/>
                </a:solidFill>
              </a:rPr>
              <a:t> formal de </a:t>
            </a:r>
            <a:r>
              <a:rPr lang="en-US" sz="1200" dirty="0" err="1">
                <a:solidFill>
                  <a:srgbClr val="2C2C2C"/>
                </a:solidFill>
              </a:rPr>
              <a:t>encargo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tratamiento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datos</a:t>
            </a:r>
            <a:r>
              <a:rPr lang="en-US" sz="1200" dirty="0">
                <a:solidFill>
                  <a:srgbClr val="2C2C2C"/>
                </a:solidFill>
              </a:rPr>
              <a:t>.</a:t>
            </a:r>
            <a:endParaRPr lang="en-US"/>
          </a:p>
        </p:txBody>
      </p:sp>
      <p:cxnSp>
        <p:nvCxnSpPr>
          <p:cNvPr id="365" name="Google Shape;365;p11"/>
          <p:cNvCxnSpPr/>
          <p:nvPr/>
        </p:nvCxnSpPr>
        <p:spPr>
          <a:xfrm>
            <a:off x="8467344" y="5577840"/>
            <a:ext cx="3246120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6" name="Google Shape;366;p11"/>
          <p:cNvSpPr txBox="1"/>
          <p:nvPr/>
        </p:nvSpPr>
        <p:spPr>
          <a:xfrm>
            <a:off x="8467344" y="5715000"/>
            <a:ext cx="3292847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i="0" u="none" strike="noStrike" cap="none" dirty="0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en-US" sz="1100" b="1" i="0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Hito Mes 1 · </a:t>
            </a:r>
            <a:r>
              <a:rPr lang="en-US" sz="1100" b="1" dirty="0" err="1">
                <a:solidFill>
                  <a:srgbClr val="1A3D25"/>
                </a:solidFill>
              </a:rPr>
              <a:t>contrato</a:t>
            </a:r>
            <a:r>
              <a:rPr lang="en-US" sz="1100" b="1" dirty="0">
                <a:solidFill>
                  <a:srgbClr val="1A3D25"/>
                </a:solidFill>
              </a:rPr>
              <a:t> </a:t>
            </a:r>
            <a:r>
              <a:rPr lang="en-US" sz="1100" b="1" dirty="0" err="1">
                <a:solidFill>
                  <a:srgbClr val="1A3D25"/>
                </a:solidFill>
              </a:rPr>
              <a:t>encargo</a:t>
            </a:r>
            <a:r>
              <a:rPr lang="en-US" sz="1100" b="1" dirty="0">
                <a:solidFill>
                  <a:srgbClr val="1A3D25"/>
                </a:solidFill>
              </a:rPr>
              <a:t> + </a:t>
            </a:r>
            <a:r>
              <a:rPr lang="en-US" sz="1100" b="1" dirty="0" err="1">
                <a:solidFill>
                  <a:srgbClr val="1A3D25"/>
                </a:solidFill>
              </a:rPr>
              <a:t>individualizar</a:t>
            </a:r>
            <a:r>
              <a:rPr lang="en-US" sz="1100" b="1" dirty="0">
                <a:solidFill>
                  <a:srgbClr val="1A3D25"/>
                </a:solidFill>
              </a:rPr>
              <a:t> </a:t>
            </a:r>
            <a:r>
              <a:rPr lang="en-US" sz="1100" b="1" dirty="0" err="1">
                <a:solidFill>
                  <a:srgbClr val="1A3D25"/>
                </a:solidFill>
              </a:rPr>
              <a:t>cuentas</a:t>
            </a:r>
            <a:endParaRPr lang="en-US" dirty="0" err="1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1A3D2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1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EXPOSICIÓN REGULATORIA</a:t>
            </a:r>
            <a:endParaRPr/>
          </a:p>
        </p:txBody>
      </p:sp>
      <p:cxnSp>
        <p:nvCxnSpPr>
          <p:cNvPr id="375" name="Google Shape;375;p12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12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377" name="Google Shape;377;p12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17</a:t>
            </a:r>
            <a:endParaRPr/>
          </a:p>
        </p:txBody>
      </p:sp>
      <p:sp>
        <p:nvSpPr>
          <p:cNvPr id="378" name="Google Shape;378;p12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TIMING REGULATORIO</a:t>
            </a:r>
            <a:endParaRPr/>
          </a:p>
        </p:txBody>
      </p:sp>
      <p:sp>
        <p:nvSpPr>
          <p:cNvPr id="379" name="Google Shape;379;p12"/>
          <p:cNvSpPr txBox="1"/>
          <p:nvPr/>
        </p:nvSpPr>
        <p:spPr>
          <a:xfrm>
            <a:off x="502920" y="1143000"/>
            <a:ext cx="10972800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Tres </a:t>
            </a:r>
            <a:r>
              <a:rPr lang="en-US" sz="2800" b="1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relojes</a:t>
            </a:r>
            <a:r>
              <a:rPr lang="en-US" sz="2800" b="1" i="0" u="none" strike="noStrike" cap="none" dirty="0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800" b="1" i="0" u="none" strike="noStrike" cap="none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corren</a:t>
            </a:r>
            <a:r>
              <a:rPr lang="en-US" sz="2800" b="1" dirty="0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 - uno </a:t>
            </a:r>
            <a:r>
              <a:rPr lang="en-US" sz="2800" b="1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ya</a:t>
            </a:r>
            <a:r>
              <a:rPr lang="en-US" sz="2800" b="1" dirty="0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800" b="1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venció</a:t>
            </a:r>
            <a:endParaRPr lang="en-US" sz="2800" b="1" dirty="0" err="1">
              <a:solidFill>
                <a:srgbClr val="1A3D25"/>
              </a:solidFill>
              <a:latin typeface="Play"/>
            </a:endParaRPr>
          </a:p>
        </p:txBody>
      </p:sp>
      <p:sp>
        <p:nvSpPr>
          <p:cNvPr id="380" name="Google Shape;380;p12"/>
          <p:cNvSpPr txBox="1"/>
          <p:nvPr/>
        </p:nvSpPr>
        <p:spPr>
          <a:xfrm>
            <a:off x="502920" y="1874519"/>
            <a:ext cx="10972800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500" b="0" i="1" u="none" strike="noStrike" cap="none" dirty="0" err="1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Workmed</a:t>
            </a:r>
            <a:r>
              <a:rPr lang="en-US" sz="1500" b="0" i="1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i="1" dirty="0" err="1">
                <a:solidFill>
                  <a:srgbClr val="6B6B6B"/>
                </a:solidFill>
              </a:rPr>
              <a:t>ya</a:t>
            </a:r>
            <a:r>
              <a:rPr lang="en-US" sz="1500" i="1" dirty="0">
                <a:solidFill>
                  <a:srgbClr val="6B6B6B"/>
                </a:solidFill>
              </a:rPr>
              <a:t> </a:t>
            </a:r>
            <a:r>
              <a:rPr lang="en-US" sz="1500" i="1" dirty="0" err="1">
                <a:solidFill>
                  <a:srgbClr val="6B6B6B"/>
                </a:solidFill>
              </a:rPr>
              <a:t>incumple</a:t>
            </a:r>
            <a:r>
              <a:rPr lang="en-US" sz="1500" i="1" dirty="0">
                <a:solidFill>
                  <a:srgbClr val="6B6B6B"/>
                </a:solidFill>
              </a:rPr>
              <a:t> </a:t>
            </a:r>
            <a:r>
              <a:rPr lang="en-US" sz="1500" i="1" dirty="0" err="1">
                <a:solidFill>
                  <a:srgbClr val="6B6B6B"/>
                </a:solidFill>
              </a:rPr>
              <a:t>el</a:t>
            </a:r>
            <a:r>
              <a:rPr lang="en-US" sz="1500" i="1" dirty="0">
                <a:solidFill>
                  <a:srgbClr val="6B6B6B"/>
                </a:solidFill>
              </a:rPr>
              <a:t> </a:t>
            </a:r>
            <a:r>
              <a:rPr lang="en-US" sz="1500" i="1" dirty="0" err="1">
                <a:solidFill>
                  <a:srgbClr val="6B6B6B"/>
                </a:solidFill>
              </a:rPr>
              <a:t>régimen</a:t>
            </a:r>
            <a:r>
              <a:rPr lang="en-US" sz="1500" i="1" dirty="0">
                <a:solidFill>
                  <a:srgbClr val="6B6B6B"/>
                </a:solidFill>
              </a:rPr>
              <a:t> </a:t>
            </a:r>
            <a:r>
              <a:rPr lang="en-US" sz="1500" i="1" dirty="0" err="1">
                <a:solidFill>
                  <a:srgbClr val="6B6B6B"/>
                </a:solidFill>
              </a:rPr>
              <a:t>vigente</a:t>
            </a:r>
            <a:r>
              <a:rPr lang="en-US" sz="1500" i="1" dirty="0">
                <a:solidFill>
                  <a:srgbClr val="6B6B6B"/>
                </a:solidFill>
              </a:rPr>
              <a:t> y dos deadlines </a:t>
            </a:r>
            <a:r>
              <a:rPr lang="en-US" sz="1500" i="1" dirty="0" err="1">
                <a:solidFill>
                  <a:srgbClr val="6B6B6B"/>
                </a:solidFill>
              </a:rPr>
              <a:t>futuros</a:t>
            </a:r>
            <a:r>
              <a:rPr lang="en-US" sz="1500" i="1" dirty="0">
                <a:solidFill>
                  <a:srgbClr val="6B6B6B"/>
                </a:solidFill>
              </a:rPr>
              <a:t> se </a:t>
            </a:r>
            <a:r>
              <a:rPr lang="en-US" sz="1500" i="1" dirty="0" err="1">
                <a:solidFill>
                  <a:srgbClr val="6B6B6B"/>
                </a:solidFill>
              </a:rPr>
              <a:t>acercan</a:t>
            </a:r>
            <a:r>
              <a:rPr lang="en-US" sz="1500" i="1" dirty="0">
                <a:solidFill>
                  <a:srgbClr val="6B6B6B"/>
                </a:solidFill>
              </a:rPr>
              <a:t>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500" i="1" dirty="0">
              <a:solidFill>
                <a:srgbClr val="6B6B6B"/>
              </a:solidFill>
            </a:endParaRPr>
          </a:p>
        </p:txBody>
      </p:sp>
      <p:cxnSp>
        <p:nvCxnSpPr>
          <p:cNvPr id="381" name="Google Shape;381;p12"/>
          <p:cNvCxnSpPr/>
          <p:nvPr/>
        </p:nvCxnSpPr>
        <p:spPr>
          <a:xfrm>
            <a:off x="502920" y="25146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Google Shape;382;p12"/>
          <p:cNvSpPr/>
          <p:nvPr/>
        </p:nvSpPr>
        <p:spPr>
          <a:xfrm>
            <a:off x="502920" y="2743200"/>
            <a:ext cx="3833005" cy="338687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502920" y="2743200"/>
            <a:ext cx="3829410" cy="632891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777240" y="2907792"/>
            <a:ext cx="493776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Ley 21.719</a:t>
            </a:r>
            <a:r>
              <a:rPr lang="en-US" sz="20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 </a:t>
            </a:r>
            <a:endParaRPr/>
          </a:p>
        </p:txBody>
      </p:sp>
      <p:sp>
        <p:nvSpPr>
          <p:cNvPr id="385" name="Google Shape;385;p12"/>
          <p:cNvSpPr txBox="1"/>
          <p:nvPr/>
        </p:nvSpPr>
        <p:spPr>
          <a:xfrm>
            <a:off x="777240" y="3611880"/>
            <a:ext cx="49377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Datos personales</a:t>
            </a:r>
            <a:endParaRPr/>
          </a:p>
        </p:txBody>
      </p:sp>
      <p:sp>
        <p:nvSpPr>
          <p:cNvPr id="386" name="Google Shape;386;p12"/>
          <p:cNvSpPr txBox="1"/>
          <p:nvPr/>
        </p:nvSpPr>
        <p:spPr>
          <a:xfrm>
            <a:off x="777240" y="4114800"/>
            <a:ext cx="493776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VENCE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1 dic 2026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GAP        </a:t>
            </a:r>
            <a:r>
              <a:rPr lang="en-US" sz="2200" b="1" i="0" u="none" strike="noStrike" cap="none">
                <a:solidFill>
                  <a:srgbClr val="C87A00"/>
                </a:solidFill>
                <a:latin typeface="Play"/>
                <a:ea typeface="Play"/>
                <a:cs typeface="Play"/>
                <a:sym typeface="Play"/>
              </a:rPr>
              <a:t>~7 meses</a:t>
            </a:r>
            <a:endParaRPr/>
          </a:p>
        </p:txBody>
      </p:sp>
      <p:sp>
        <p:nvSpPr>
          <p:cNvPr id="387" name="Google Shape;387;p12"/>
          <p:cNvSpPr txBox="1"/>
          <p:nvPr/>
        </p:nvSpPr>
        <p:spPr>
          <a:xfrm>
            <a:off x="777240" y="5440680"/>
            <a:ext cx="3374223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Consentimiento</a:t>
            </a:r>
            <a:r>
              <a:rPr lang="en-US" sz="11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granular, base legal </a:t>
            </a:r>
            <a:r>
              <a:rPr lang="en-US" sz="11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explícita</a:t>
            </a:r>
            <a:r>
              <a:rPr lang="en-US" sz="11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inventario</a:t>
            </a:r>
            <a:r>
              <a:rPr lang="en-US" sz="11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tratamientos</a:t>
            </a:r>
            <a:r>
              <a:rPr lang="en-US" sz="11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, DPO formal.</a:t>
            </a:r>
            <a:endParaRPr dirty="0"/>
          </a:p>
        </p:txBody>
      </p:sp>
      <p:sp>
        <p:nvSpPr>
          <p:cNvPr id="388" name="Google Shape;388;p12"/>
          <p:cNvSpPr/>
          <p:nvPr/>
        </p:nvSpPr>
        <p:spPr>
          <a:xfrm>
            <a:off x="8122603" y="2743200"/>
            <a:ext cx="3563429" cy="338687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8122603" y="2743200"/>
            <a:ext cx="3563429" cy="632892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8299876" y="2907792"/>
            <a:ext cx="311183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Triple norma ISO</a:t>
            </a:r>
            <a:endParaRPr/>
          </a:p>
        </p:txBody>
      </p:sp>
      <p:sp>
        <p:nvSpPr>
          <p:cNvPr id="391" name="Google Shape;391;p12"/>
          <p:cNvSpPr txBox="1"/>
          <p:nvPr/>
        </p:nvSpPr>
        <p:spPr>
          <a:xfrm>
            <a:off x="8299876" y="3611880"/>
            <a:ext cx="3111836" cy="23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9001 · 14001 · 45001</a:t>
            </a:r>
            <a:endParaRPr/>
          </a:p>
        </p:txBody>
      </p:sp>
      <p:sp>
        <p:nvSpPr>
          <p:cNvPr id="392" name="Google Shape;392;p12"/>
          <p:cNvSpPr txBox="1"/>
          <p:nvPr/>
        </p:nvSpPr>
        <p:spPr>
          <a:xfrm>
            <a:off x="8346602" y="4114800"/>
            <a:ext cx="306511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VENCE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junio 2026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GAP        </a:t>
            </a:r>
            <a:r>
              <a:rPr lang="en-US" sz="2200" b="1" i="0" u="none" strike="noStrike" cap="none">
                <a:solidFill>
                  <a:srgbClr val="C87A00"/>
                </a:solidFill>
                <a:latin typeface="Play"/>
                <a:ea typeface="Play"/>
                <a:cs typeface="Play"/>
                <a:sym typeface="Play"/>
              </a:rPr>
              <a:t>~2 meses</a:t>
            </a:r>
            <a:endParaRPr/>
          </a:p>
        </p:txBody>
      </p:sp>
      <p:sp>
        <p:nvSpPr>
          <p:cNvPr id="393" name="Google Shape;393;p12"/>
          <p:cNvSpPr txBox="1"/>
          <p:nvPr/>
        </p:nvSpPr>
        <p:spPr>
          <a:xfrm>
            <a:off x="8299876" y="5440680"/>
            <a:ext cx="3111836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Control documental, trazabilidad, auditorías formales sobre procesos clínicos y gestión.</a:t>
            </a:r>
            <a:endParaRPr/>
          </a:p>
        </p:txBody>
      </p:sp>
      <p:sp>
        <p:nvSpPr>
          <p:cNvPr id="394" name="Google Shape;394;p12"/>
          <p:cNvSpPr txBox="1"/>
          <p:nvPr/>
        </p:nvSpPr>
        <p:spPr>
          <a:xfrm>
            <a:off x="502920" y="6140767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TI Sovereignty habilita compliance por arquitectura. No es post-hoc.</a:t>
            </a:r>
            <a:endParaRPr/>
          </a:p>
        </p:txBody>
      </p:sp>
      <p:sp>
        <p:nvSpPr>
          <p:cNvPr id="8" name="Google Shape;388;p12">
            <a:extLst>
              <a:ext uri="{FF2B5EF4-FFF2-40B4-BE49-F238E27FC236}">
                <a16:creationId xmlns:a16="http://schemas.microsoft.com/office/drawing/2014/main" id="{E825BF38-70A0-9AC3-8E0C-3C1F96654C58}"/>
              </a:ext>
            </a:extLst>
          </p:cNvPr>
          <p:cNvSpPr/>
          <p:nvPr/>
        </p:nvSpPr>
        <p:spPr>
          <a:xfrm>
            <a:off x="4449187" y="2746794"/>
            <a:ext cx="3563429" cy="338687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89;p12">
            <a:extLst>
              <a:ext uri="{FF2B5EF4-FFF2-40B4-BE49-F238E27FC236}">
                <a16:creationId xmlns:a16="http://schemas.microsoft.com/office/drawing/2014/main" id="{7ADDA07E-812C-AB42-6066-7A31E87B6B28}"/>
              </a:ext>
            </a:extLst>
          </p:cNvPr>
          <p:cNvSpPr/>
          <p:nvPr/>
        </p:nvSpPr>
        <p:spPr>
          <a:xfrm>
            <a:off x="4449187" y="2746794"/>
            <a:ext cx="3563429" cy="632892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0;p12">
            <a:extLst>
              <a:ext uri="{FF2B5EF4-FFF2-40B4-BE49-F238E27FC236}">
                <a16:creationId xmlns:a16="http://schemas.microsoft.com/office/drawing/2014/main" id="{4A1D555B-CDA5-DB44-C9A5-CE91CB95E2CD}"/>
              </a:ext>
            </a:extLst>
          </p:cNvPr>
          <p:cNvSpPr txBox="1"/>
          <p:nvPr/>
        </p:nvSpPr>
        <p:spPr>
          <a:xfrm>
            <a:off x="4626460" y="2907792"/>
            <a:ext cx="3510807" cy="67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US" sz="1800" b="1">
                <a:solidFill>
                  <a:srgbClr val="FFFFFF"/>
                </a:solidFill>
                <a:latin typeface="Play"/>
                <a:sym typeface="Play"/>
              </a:rPr>
              <a:t>Ley 19.628 + Ley 16.744/DS 109</a:t>
            </a:r>
            <a:endParaRPr lang="en-US" sz="1800">
              <a:sym typeface="Play"/>
            </a:endParaRPr>
          </a:p>
          <a:p>
            <a:pPr>
              <a:lnSpc>
                <a:spcPct val="114999"/>
              </a:lnSpc>
            </a:pPr>
            <a:endParaRPr lang="en-US" sz="2000" b="1" dirty="0">
              <a:solidFill>
                <a:srgbClr val="FFFFFF"/>
              </a:solidFill>
              <a:latin typeface="Play"/>
            </a:endParaRPr>
          </a:p>
        </p:txBody>
      </p:sp>
      <p:sp>
        <p:nvSpPr>
          <p:cNvPr id="11" name="Google Shape;391;p12">
            <a:extLst>
              <a:ext uri="{FF2B5EF4-FFF2-40B4-BE49-F238E27FC236}">
                <a16:creationId xmlns:a16="http://schemas.microsoft.com/office/drawing/2014/main" id="{3D91CEF9-33F4-CE77-1581-55323408F5E8}"/>
              </a:ext>
            </a:extLst>
          </p:cNvPr>
          <p:cNvSpPr txBox="1"/>
          <p:nvPr/>
        </p:nvSpPr>
        <p:spPr>
          <a:xfrm>
            <a:off x="4626460" y="3615474"/>
            <a:ext cx="3111836" cy="63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300" i="1" dirty="0" err="1">
                <a:solidFill>
                  <a:srgbClr val="6B6B6B"/>
                </a:solidFill>
              </a:rPr>
              <a:t>Régimen</a:t>
            </a:r>
            <a:r>
              <a:rPr lang="en-US" sz="1300" i="1" dirty="0">
                <a:solidFill>
                  <a:srgbClr val="6B6B6B"/>
                </a:solidFill>
              </a:rPr>
              <a:t> </a:t>
            </a:r>
            <a:r>
              <a:rPr lang="en-US" sz="1300" i="1" dirty="0" err="1">
                <a:solidFill>
                  <a:srgbClr val="6B6B6B"/>
                </a:solidFill>
              </a:rPr>
              <a:t>confidencialidad</a:t>
            </a:r>
            <a:r>
              <a:rPr lang="en-US" sz="1300" i="1" dirty="0">
                <a:solidFill>
                  <a:srgbClr val="6B6B6B"/>
                </a:solidFill>
              </a:rPr>
              <a:t> </a:t>
            </a:r>
            <a:r>
              <a:rPr lang="en-US" sz="1300" i="1" dirty="0" err="1">
                <a:solidFill>
                  <a:srgbClr val="6B6B6B"/>
                </a:solidFill>
              </a:rPr>
              <a:t>ocupacional</a:t>
            </a:r>
            <a:r>
              <a:rPr lang="en-US" sz="1300" i="1" dirty="0">
                <a:solidFill>
                  <a:srgbClr val="6B6B6B"/>
                </a:solidFill>
              </a:rPr>
              <a:t> </a:t>
            </a:r>
            <a:r>
              <a:rPr lang="en-US" sz="1300" b="0" i="1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en-US" sz="1300" i="1" dirty="0" err="1">
                <a:solidFill>
                  <a:srgbClr val="6B6B6B"/>
                </a:solidFill>
              </a:rPr>
              <a:t>datos</a:t>
            </a:r>
            <a:r>
              <a:rPr lang="en-US" sz="1300" i="1" dirty="0">
                <a:solidFill>
                  <a:srgbClr val="6B6B6B"/>
                </a:solidFill>
              </a:rPr>
              <a:t> </a:t>
            </a:r>
            <a:r>
              <a:rPr lang="en-US" sz="1300" i="1" dirty="0" err="1">
                <a:solidFill>
                  <a:srgbClr val="6B6B6B"/>
                </a:solidFill>
              </a:rPr>
              <a:t>sensibles</a:t>
            </a:r>
            <a:endParaRPr lang="en-US" dirty="0" err="1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solidFill>
                <a:srgbClr val="6B6B6B"/>
              </a:solidFill>
            </a:endParaRPr>
          </a:p>
        </p:txBody>
      </p:sp>
      <p:sp>
        <p:nvSpPr>
          <p:cNvPr id="12" name="Google Shape;392;p12">
            <a:extLst>
              <a:ext uri="{FF2B5EF4-FFF2-40B4-BE49-F238E27FC236}">
                <a16:creationId xmlns:a16="http://schemas.microsoft.com/office/drawing/2014/main" id="{0A6422F5-9571-30EB-A8AA-AF95BF0988A1}"/>
              </a:ext>
            </a:extLst>
          </p:cNvPr>
          <p:cNvSpPr txBox="1"/>
          <p:nvPr/>
        </p:nvSpPr>
        <p:spPr>
          <a:xfrm>
            <a:off x="4673186" y="4118394"/>
            <a:ext cx="306511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100" b="1" dirty="0">
                <a:solidFill>
                  <a:srgbClr val="6B6B6B"/>
                </a:solidFill>
              </a:rPr>
              <a:t>VENCE </a:t>
            </a:r>
            <a:r>
              <a:rPr lang="en-US" sz="2200" b="1" dirty="0" err="1">
                <a:solidFill>
                  <a:srgbClr val="1A3D25"/>
                </a:solidFill>
                <a:latin typeface="Play"/>
              </a:rPr>
              <a:t>ya</a:t>
            </a:r>
            <a:r>
              <a:rPr lang="en-US" sz="2200" b="1" dirty="0">
                <a:solidFill>
                  <a:srgbClr val="1A3D25"/>
                </a:solidFill>
                <a:latin typeface="Play"/>
                <a:sym typeface="Play"/>
              </a:rPr>
              <a:t> </a:t>
            </a:r>
            <a:r>
              <a:rPr lang="en-US" sz="2200" b="1" dirty="0" err="1">
                <a:solidFill>
                  <a:srgbClr val="1A3D25"/>
                </a:solidFill>
                <a:latin typeface="Play"/>
                <a:sym typeface="Play"/>
              </a:rPr>
              <a:t>incumple</a:t>
            </a:r>
            <a:r>
              <a:rPr lang="en-US" sz="2200" b="1" dirty="0">
                <a:solidFill>
                  <a:srgbClr val="1A3D25"/>
                </a:solidFill>
                <a:latin typeface="Play"/>
                <a:sym typeface="Play"/>
              </a:rPr>
              <a:t> hoy</a:t>
            </a:r>
            <a:endParaRPr lang="en-US" sz="2200" b="1" dirty="0">
              <a:solidFill>
                <a:srgbClr val="1A3D25"/>
              </a:solidFill>
              <a:latin typeface="Play"/>
            </a:endParaRPr>
          </a:p>
          <a:p>
            <a:pPr>
              <a:lnSpc>
                <a:spcPct val="140000"/>
              </a:lnSpc>
            </a:pPr>
            <a:r>
              <a:rPr lang="en-US" sz="1100" b="1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  <a:r>
              <a:rPr lang="en-US" sz="1100" b="1" dirty="0">
                <a:solidFill>
                  <a:srgbClr val="6B6B6B"/>
                </a:solidFill>
              </a:rPr>
              <a:t>  </a:t>
            </a:r>
            <a:r>
              <a:rPr lang="en-US" sz="2200" b="1">
                <a:solidFill>
                  <a:srgbClr val="C87A00"/>
                </a:solidFill>
                <a:latin typeface="Play"/>
              </a:rPr>
              <a:t>0 meses</a:t>
            </a:r>
            <a:endParaRPr/>
          </a:p>
        </p:txBody>
      </p:sp>
      <p:sp>
        <p:nvSpPr>
          <p:cNvPr id="13" name="Google Shape;393;p12">
            <a:extLst>
              <a:ext uri="{FF2B5EF4-FFF2-40B4-BE49-F238E27FC236}">
                <a16:creationId xmlns:a16="http://schemas.microsoft.com/office/drawing/2014/main" id="{E88B044A-A0D8-9DE7-67D3-708902E29100}"/>
              </a:ext>
            </a:extLst>
          </p:cNvPr>
          <p:cNvSpPr txBox="1"/>
          <p:nvPr/>
        </p:nvSpPr>
        <p:spPr>
          <a:xfrm>
            <a:off x="4626460" y="5444274"/>
            <a:ext cx="311183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dirty="0">
                <a:solidFill>
                  <a:srgbClr val="2C2C2C"/>
                </a:solidFill>
              </a:rPr>
              <a:t>El </a:t>
            </a:r>
            <a:r>
              <a:rPr lang="en-US" sz="1000" dirty="0" err="1">
                <a:solidFill>
                  <a:srgbClr val="2C2C2C"/>
                </a:solidFill>
              </a:rPr>
              <a:t>detalle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clínico</a:t>
            </a:r>
            <a:r>
              <a:rPr lang="en-US" sz="1000" dirty="0">
                <a:solidFill>
                  <a:srgbClr val="2C2C2C"/>
                </a:solidFill>
              </a:rPr>
              <a:t> no </a:t>
            </a:r>
            <a:r>
              <a:rPr lang="en-US" sz="1000" dirty="0" err="1">
                <a:solidFill>
                  <a:srgbClr val="2C2C2C"/>
                </a:solidFill>
              </a:rPr>
              <a:t>debe</a:t>
            </a:r>
            <a:r>
              <a:rPr lang="en-US" sz="1000" dirty="0">
                <a:solidFill>
                  <a:srgbClr val="2C2C2C"/>
                </a:solidFill>
              </a:rPr>
              <a:t> ser </a:t>
            </a:r>
            <a:r>
              <a:rPr lang="en-US" sz="1000" dirty="0" err="1">
                <a:solidFill>
                  <a:srgbClr val="2C2C2C"/>
                </a:solidFill>
              </a:rPr>
              <a:t>accesible</a:t>
            </a:r>
            <a:r>
              <a:rPr lang="en-US" sz="1000" dirty="0">
                <a:solidFill>
                  <a:srgbClr val="2C2C2C"/>
                </a:solidFill>
              </a:rPr>
              <a:t> al </a:t>
            </a:r>
            <a:r>
              <a:rPr lang="en-US" sz="1000" dirty="0" err="1">
                <a:solidFill>
                  <a:srgbClr val="2C2C2C"/>
                </a:solidFill>
              </a:rPr>
              <a:t>empleador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ni</a:t>
            </a:r>
            <a:r>
              <a:rPr lang="en-US" sz="1000" dirty="0">
                <a:solidFill>
                  <a:srgbClr val="2C2C2C"/>
                </a:solidFill>
              </a:rPr>
              <a:t> a </a:t>
            </a:r>
            <a:r>
              <a:rPr lang="en-US" sz="1000" dirty="0" err="1">
                <a:solidFill>
                  <a:srgbClr val="2C2C2C"/>
                </a:solidFill>
              </a:rPr>
              <a:t>terceros</a:t>
            </a:r>
            <a:r>
              <a:rPr lang="en-US" sz="1000" dirty="0">
                <a:solidFill>
                  <a:srgbClr val="2C2C2C"/>
                </a:solidFill>
              </a:rPr>
              <a:t>. La BD </a:t>
            </a:r>
            <a:r>
              <a:rPr lang="en-US" sz="1000" dirty="0" err="1">
                <a:solidFill>
                  <a:srgbClr val="2C2C2C"/>
                </a:solidFill>
              </a:rPr>
              <a:t>productiva</a:t>
            </a:r>
            <a:r>
              <a:rPr lang="en-US" sz="1000" dirty="0">
                <a:solidFill>
                  <a:srgbClr val="2C2C2C"/>
                </a:solidFill>
              </a:rPr>
              <a:t> con </a:t>
            </a:r>
            <a:r>
              <a:rPr lang="en-US" sz="1000" dirty="0" err="1">
                <a:solidFill>
                  <a:srgbClr val="2C2C2C"/>
                </a:solidFill>
              </a:rPr>
              <a:t>cuenta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genérica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compartida</a:t>
            </a:r>
            <a:r>
              <a:rPr lang="en-US" sz="1000" dirty="0">
                <a:solidFill>
                  <a:srgbClr val="2C2C2C"/>
                </a:solidFill>
              </a:rPr>
              <a:t> + </a:t>
            </a:r>
            <a:r>
              <a:rPr lang="en-US" sz="1000" dirty="0" err="1">
                <a:solidFill>
                  <a:srgbClr val="2C2C2C"/>
                </a:solidFill>
              </a:rPr>
              <a:t>acceso</a:t>
            </a:r>
            <a:r>
              <a:rPr lang="en-US" sz="1000" dirty="0">
                <a:solidFill>
                  <a:srgbClr val="2C2C2C"/>
                </a:solidFill>
              </a:rPr>
              <a:t> de </a:t>
            </a:r>
            <a:r>
              <a:rPr lang="en-US" sz="1000" dirty="0" err="1">
                <a:solidFill>
                  <a:srgbClr val="2C2C2C"/>
                </a:solidFill>
              </a:rPr>
              <a:t>Secall</a:t>
            </a:r>
            <a:r>
              <a:rPr lang="en-US" sz="1000" dirty="0">
                <a:solidFill>
                  <a:srgbClr val="2C2C2C"/>
                </a:solidFill>
              </a:rPr>
              <a:t> sin </a:t>
            </a:r>
            <a:r>
              <a:rPr lang="en-US" sz="1000" dirty="0" err="1">
                <a:solidFill>
                  <a:srgbClr val="2C2C2C"/>
                </a:solidFill>
              </a:rPr>
              <a:t>contrato</a:t>
            </a:r>
            <a:r>
              <a:rPr lang="en-US" sz="1000" dirty="0">
                <a:solidFill>
                  <a:srgbClr val="2C2C2C"/>
                </a:solidFill>
              </a:rPr>
              <a:t> formal de </a:t>
            </a:r>
            <a:r>
              <a:rPr lang="en-US" sz="1000" dirty="0" err="1">
                <a:solidFill>
                  <a:srgbClr val="2C2C2C"/>
                </a:solidFill>
              </a:rPr>
              <a:t>encargo</a:t>
            </a:r>
            <a:r>
              <a:rPr lang="en-US" sz="1000" dirty="0">
                <a:solidFill>
                  <a:srgbClr val="2C2C2C"/>
                </a:solidFill>
              </a:rPr>
              <a:t> viola </a:t>
            </a:r>
            <a:r>
              <a:rPr lang="en-US" sz="1000" dirty="0" err="1">
                <a:solidFill>
                  <a:srgbClr val="2C2C2C"/>
                </a:solidFill>
              </a:rPr>
              <a:t>este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régimen</a:t>
            </a:r>
            <a:r>
              <a:rPr lang="en-US" sz="1000" b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3" descr="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9675" y="324100"/>
            <a:ext cx="763926" cy="5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2D61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 txBox="1"/>
          <p:nvPr/>
        </p:nvSpPr>
        <p:spPr>
          <a:xfrm>
            <a:off x="502920" y="6565392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EMERCOM SpA  ·  diagnóstico Workmed v3.0</a:t>
            </a:r>
            <a:endParaRPr/>
          </a:p>
        </p:txBody>
      </p:sp>
      <p:sp>
        <p:nvSpPr>
          <p:cNvPr id="403" name="Google Shape;403;p13"/>
          <p:cNvSpPr txBox="1"/>
          <p:nvPr/>
        </p:nvSpPr>
        <p:spPr>
          <a:xfrm>
            <a:off x="10972800" y="6565392"/>
            <a:ext cx="713232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18</a:t>
            </a:r>
            <a:endParaRPr/>
          </a:p>
        </p:txBody>
      </p:sp>
      <p:sp>
        <p:nvSpPr>
          <p:cNvPr id="404" name="Google Shape;404;p13"/>
          <p:cNvSpPr txBox="1"/>
          <p:nvPr/>
        </p:nvSpPr>
        <p:spPr>
          <a:xfrm>
            <a:off x="868680" y="23774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ACTO II</a:t>
            </a:r>
            <a:endParaRPr/>
          </a:p>
        </p:txBody>
      </p:sp>
      <p:sp>
        <p:nvSpPr>
          <p:cNvPr id="405" name="Google Shape;405;p13"/>
          <p:cNvSpPr txBox="1"/>
          <p:nvPr/>
        </p:nvSpPr>
        <p:spPr>
          <a:xfrm>
            <a:off x="868680" y="2834640"/>
            <a:ext cx="109728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La tesis</a:t>
            </a:r>
            <a:endParaRPr/>
          </a:p>
        </p:txBody>
      </p:sp>
      <p:cxnSp>
        <p:nvCxnSpPr>
          <p:cNvPr id="406" name="Google Shape;406;p13"/>
          <p:cNvCxnSpPr/>
          <p:nvPr/>
        </p:nvCxnSpPr>
        <p:spPr>
          <a:xfrm>
            <a:off x="868680" y="4160520"/>
            <a:ext cx="6903720" cy="0"/>
          </a:xfrm>
          <a:prstGeom prst="straightConnector1">
            <a:avLst/>
          </a:prstGeom>
          <a:noFill/>
          <a:ln w="254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13"/>
          <p:cNvSpPr txBox="1"/>
          <p:nvPr/>
        </p:nvSpPr>
        <p:spPr>
          <a:xfrm>
            <a:off x="868680" y="434340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Cómo se cruza la frontera entre AS-IS y la visión TO-BE.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 · POSICIÓN DEL DIAGNÓSTICO</a:t>
            </a:r>
            <a:endParaRPr/>
          </a:p>
        </p:txBody>
      </p:sp>
      <p:cxnSp>
        <p:nvCxnSpPr>
          <p:cNvPr id="416" name="Google Shape;416;p14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14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418" name="Google Shape;418;p14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19</a:t>
            </a:r>
            <a:endParaRPr/>
          </a:p>
        </p:txBody>
      </p:sp>
      <p:sp>
        <p:nvSpPr>
          <p:cNvPr id="419" name="Google Shape;419;p14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PRERREQUISITO</a:t>
            </a:r>
            <a:endParaRPr/>
          </a:p>
        </p:txBody>
      </p:sp>
      <p:sp>
        <p:nvSpPr>
          <p:cNvPr id="420" name="Google Shape;420;p14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Este diagnóstico es prerrequisito del Orquestador de Transformación Digital.</a:t>
            </a:r>
            <a:endParaRPr/>
          </a:p>
        </p:txBody>
      </p:sp>
      <p:cxnSp>
        <p:nvCxnSpPr>
          <p:cNvPr id="421" name="Google Shape;421;p14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2" name="Google Shape;422;p14"/>
          <p:cNvSpPr/>
          <p:nvPr/>
        </p:nvSpPr>
        <p:spPr>
          <a:xfrm>
            <a:off x="502920" y="2331720"/>
            <a:ext cx="3657600" cy="3291840"/>
          </a:xfrm>
          <a:prstGeom prst="rect">
            <a:avLst/>
          </a:prstGeom>
          <a:solidFill>
            <a:srgbClr val="F1F8F3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502920" y="2331720"/>
            <a:ext cx="365760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4"/>
          <p:cNvSpPr txBox="1"/>
          <p:nvPr/>
        </p:nvSpPr>
        <p:spPr>
          <a:xfrm>
            <a:off x="777240" y="2478024"/>
            <a:ext cx="31089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AS-IS</a:t>
            </a:r>
            <a:endParaRPr/>
          </a:p>
        </p:txBody>
      </p:sp>
      <p:sp>
        <p:nvSpPr>
          <p:cNvPr id="425" name="Google Shape;425;p14"/>
          <p:cNvSpPr txBox="1"/>
          <p:nvPr/>
        </p:nvSpPr>
        <p:spPr>
          <a:xfrm>
            <a:off x="777240" y="3200400"/>
            <a:ext cx="3108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Estado actual</a:t>
            </a:r>
            <a:endParaRPr/>
          </a:p>
        </p:txBody>
      </p:sp>
      <p:sp>
        <p:nvSpPr>
          <p:cNvPr id="426" name="Google Shape;426;p14"/>
          <p:cNvSpPr txBox="1"/>
          <p:nvPr/>
        </p:nvSpPr>
        <p:spPr>
          <a:xfrm>
            <a:off x="777240" y="3703320"/>
            <a:ext cx="310896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Operativamente sólido. Arquitectónicamente expuesto.</a:t>
            </a:r>
            <a:endParaRPr/>
          </a:p>
        </p:txBody>
      </p:sp>
      <p:sp>
        <p:nvSpPr>
          <p:cNvPr id="427" name="Google Shape;427;p14"/>
          <p:cNvSpPr/>
          <p:nvPr/>
        </p:nvSpPr>
        <p:spPr>
          <a:xfrm>
            <a:off x="4325112" y="2331720"/>
            <a:ext cx="3657600" cy="3291840"/>
          </a:xfrm>
          <a:prstGeom prst="rect">
            <a:avLst/>
          </a:prstGeom>
          <a:solidFill>
            <a:srgbClr val="F1F8F3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4"/>
          <p:cNvSpPr txBox="1"/>
          <p:nvPr/>
        </p:nvSpPr>
        <p:spPr>
          <a:xfrm>
            <a:off x="4114800" y="3749050"/>
            <a:ext cx="17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D6144"/>
                </a:solidFill>
                <a:latin typeface="Play"/>
                <a:ea typeface="Play"/>
                <a:cs typeface="Play"/>
                <a:sym typeface="Play"/>
              </a:rPr>
              <a:t>→</a:t>
            </a:r>
            <a:endParaRPr/>
          </a:p>
        </p:txBody>
      </p:sp>
      <p:sp>
        <p:nvSpPr>
          <p:cNvPr id="429" name="Google Shape;429;p14"/>
          <p:cNvSpPr/>
          <p:nvPr/>
        </p:nvSpPr>
        <p:spPr>
          <a:xfrm>
            <a:off x="4325112" y="2331720"/>
            <a:ext cx="365760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4"/>
          <p:cNvSpPr txBox="1"/>
          <p:nvPr/>
        </p:nvSpPr>
        <p:spPr>
          <a:xfrm>
            <a:off x="4599432" y="2478024"/>
            <a:ext cx="31089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SANEAMIENTO</a:t>
            </a:r>
            <a:endParaRPr/>
          </a:p>
        </p:txBody>
      </p:sp>
      <p:sp>
        <p:nvSpPr>
          <p:cNvPr id="431" name="Google Shape;431;p14"/>
          <p:cNvSpPr txBox="1"/>
          <p:nvPr/>
        </p:nvSpPr>
        <p:spPr>
          <a:xfrm>
            <a:off x="4599432" y="3200400"/>
            <a:ext cx="3108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Lo que esta v3.0 propone</a:t>
            </a:r>
            <a:endParaRPr/>
          </a:p>
        </p:txBody>
      </p:sp>
      <p:sp>
        <p:nvSpPr>
          <p:cNvPr id="432" name="Google Shape;432;p14"/>
          <p:cNvSpPr txBox="1"/>
          <p:nvPr/>
        </p:nvSpPr>
        <p:spPr>
          <a:xfrm>
            <a:off x="4599432" y="3703320"/>
            <a:ext cx="310896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TI Sovereignty + dolores cross-proceso resueltos en 12 meses.</a:t>
            </a:r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8147304" y="2331720"/>
            <a:ext cx="3657600" cy="3291840"/>
          </a:xfrm>
          <a:prstGeom prst="rect">
            <a:avLst/>
          </a:prstGeom>
          <a:solidFill>
            <a:srgbClr val="F1F8F3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4"/>
          <p:cNvSpPr/>
          <p:nvPr/>
        </p:nvSpPr>
        <p:spPr>
          <a:xfrm>
            <a:off x="8147304" y="2331720"/>
            <a:ext cx="3657600" cy="5943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4"/>
          <p:cNvSpPr txBox="1"/>
          <p:nvPr/>
        </p:nvSpPr>
        <p:spPr>
          <a:xfrm>
            <a:off x="8421624" y="2478024"/>
            <a:ext cx="31089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TO-BE</a:t>
            </a:r>
            <a:endParaRPr/>
          </a:p>
        </p:txBody>
      </p:sp>
      <p:sp>
        <p:nvSpPr>
          <p:cNvPr id="436" name="Google Shape;436;p14"/>
          <p:cNvSpPr txBox="1"/>
          <p:nvPr/>
        </p:nvSpPr>
        <p:spPr>
          <a:xfrm>
            <a:off x="8421624" y="3200400"/>
            <a:ext cx="3108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Visión Workmed original</a:t>
            </a:r>
            <a:endParaRPr/>
          </a:p>
        </p:txBody>
      </p:sp>
      <p:sp>
        <p:nvSpPr>
          <p:cNvPr id="437" name="Google Shape;437;p14"/>
          <p:cNvSpPr txBox="1"/>
          <p:nvPr/>
        </p:nvSpPr>
        <p:spPr>
          <a:xfrm>
            <a:off x="8421624" y="3703320"/>
            <a:ext cx="310896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Agentes IA + Orquestador de Transformación Digital · T1 · Fase 3.</a:t>
            </a:r>
            <a:endParaRPr/>
          </a:p>
        </p:txBody>
      </p:sp>
      <p:sp>
        <p:nvSpPr>
          <p:cNvPr id="438" name="Google Shape;438;p14"/>
          <p:cNvSpPr/>
          <p:nvPr/>
        </p:nvSpPr>
        <p:spPr>
          <a:xfrm>
            <a:off x="502920" y="5852160"/>
            <a:ext cx="11183112" cy="502920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502920" y="5852160"/>
            <a:ext cx="73152" cy="5029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 txBox="1"/>
          <p:nvPr/>
        </p:nvSpPr>
        <p:spPr>
          <a:xfrm>
            <a:off x="777240" y="5943600"/>
            <a:ext cx="10972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Orquestador</a:t>
            </a:r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arrancar</a:t>
            </a:r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r>
              <a:rPr lang="en-US" sz="11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actual. La </a:t>
            </a:r>
            <a:r>
              <a:rPr lang="en-US" sz="1100" b="1" i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fragmentación</a:t>
            </a:r>
            <a:r>
              <a:rPr lang="en-US" sz="1100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dirty="0">
                <a:solidFill>
                  <a:srgbClr val="1A3D25"/>
                </a:solidFill>
              </a:rPr>
              <a:t>de </a:t>
            </a:r>
            <a:r>
              <a:rPr lang="en-US" sz="1100" b="1" i="1" dirty="0" err="1">
                <a:solidFill>
                  <a:srgbClr val="1A3D25"/>
                </a:solidFill>
              </a:rPr>
              <a:t>identidad</a:t>
            </a:r>
            <a:r>
              <a:rPr lang="en-US" sz="1100" b="1" i="1" dirty="0">
                <a:solidFill>
                  <a:srgbClr val="1A3D25"/>
                </a:solidFill>
              </a:rPr>
              <a:t>, la </a:t>
            </a:r>
            <a:r>
              <a:rPr lang="en-US" sz="1100" b="1" i="1" dirty="0" err="1">
                <a:solidFill>
                  <a:srgbClr val="1A3D25"/>
                </a:solidFill>
              </a:rPr>
              <a:t>soberanía</a:t>
            </a:r>
            <a:r>
              <a:rPr lang="en-US" sz="1100" b="1" i="1" dirty="0">
                <a:solidFill>
                  <a:srgbClr val="1A3D25"/>
                </a:solidFill>
              </a:rPr>
              <a:t> </a:t>
            </a:r>
            <a:r>
              <a:rPr lang="en-US" sz="1100" b="1" i="1" dirty="0" err="1">
                <a:solidFill>
                  <a:srgbClr val="1A3D25"/>
                </a:solidFill>
              </a:rPr>
              <a:t>sobre</a:t>
            </a:r>
            <a:r>
              <a:rPr lang="en-US" sz="1100" b="1" i="1" dirty="0">
                <a:solidFill>
                  <a:srgbClr val="1A3D25"/>
                </a:solidFill>
              </a:rPr>
              <a:t> la BD </a:t>
            </a:r>
            <a:r>
              <a:rPr lang="en-US" sz="1100" b="1" i="1" dirty="0" err="1">
                <a:solidFill>
                  <a:srgbClr val="1A3D25"/>
                </a:solidFill>
              </a:rPr>
              <a:t>clínica</a:t>
            </a:r>
            <a:r>
              <a:rPr lang="en-US" sz="1100" b="1" i="1" dirty="0">
                <a:solidFill>
                  <a:srgbClr val="1A3D25"/>
                </a:solidFill>
              </a:rPr>
              <a:t> </a:t>
            </a:r>
            <a:r>
              <a:rPr lang="en-US" sz="1100" b="1" i="1" dirty="0" err="1">
                <a:solidFill>
                  <a:srgbClr val="1A3D25"/>
                </a:solidFill>
              </a:rPr>
              <a:t>cedida</a:t>
            </a:r>
            <a:r>
              <a:rPr lang="en-US" sz="1100" b="1" i="1" dirty="0">
                <a:solidFill>
                  <a:srgbClr val="1A3D25"/>
                </a:solidFill>
              </a:rPr>
              <a:t> a </a:t>
            </a:r>
            <a:r>
              <a:rPr lang="en-US" sz="1100" b="1" i="1" dirty="0" err="1">
                <a:solidFill>
                  <a:srgbClr val="1A3D25"/>
                </a:solidFill>
              </a:rPr>
              <a:t>Secall</a:t>
            </a:r>
            <a:r>
              <a:rPr lang="en-US" sz="1100" b="1" i="1" dirty="0">
                <a:solidFill>
                  <a:srgbClr val="1A3D25"/>
                </a:solidFill>
              </a:rPr>
              <a:t> y la </a:t>
            </a:r>
            <a:r>
              <a:rPr lang="en-US" sz="1100" b="1" i="1" dirty="0" err="1">
                <a:solidFill>
                  <a:srgbClr val="1A3D25"/>
                </a:solidFill>
              </a:rPr>
              <a:t>falta</a:t>
            </a:r>
            <a:r>
              <a:rPr lang="en-US" sz="1100" b="1" i="1" dirty="0">
                <a:solidFill>
                  <a:srgbClr val="1A3D25"/>
                </a:solidFill>
              </a:rPr>
              <a:t> de control </a:t>
            </a:r>
            <a:r>
              <a:rPr lang="en-US" sz="1100" b="1" i="1" dirty="0" err="1">
                <a:solidFill>
                  <a:srgbClr val="1A3D25"/>
                </a:solidFill>
              </a:rPr>
              <a:t>en</a:t>
            </a:r>
            <a:r>
              <a:rPr lang="en-US" sz="1100" b="1" i="1" dirty="0">
                <a:solidFill>
                  <a:srgbClr val="1A3D25"/>
                </a:solidFill>
              </a:rPr>
              <a:t> las </a:t>
            </a:r>
            <a:r>
              <a:rPr lang="en-US" sz="1100" b="1" i="1" dirty="0" err="1">
                <a:solidFill>
                  <a:srgbClr val="1A3D25"/>
                </a:solidFill>
              </a:rPr>
              <a:t>plataformas</a:t>
            </a:r>
            <a:r>
              <a:rPr lang="en-US" sz="1100" b="1" i="1" dirty="0">
                <a:solidFill>
                  <a:srgbClr val="1A3D25"/>
                </a:solidFill>
              </a:rPr>
              <a:t> son la </a:t>
            </a:r>
            <a:r>
              <a:rPr lang="en-US" sz="1100" b="1" i="1" dirty="0" err="1">
                <a:solidFill>
                  <a:srgbClr val="1A3D25"/>
                </a:solidFill>
              </a:rPr>
              <a:t>frontera</a:t>
            </a:r>
            <a:r>
              <a:rPr lang="en-US" sz="1100" b="1" i="1" dirty="0">
                <a:solidFill>
                  <a:srgbClr val="1A3D25"/>
                </a:solidFill>
              </a:rPr>
              <a:t>.</a:t>
            </a:r>
            <a:endParaRPr lang="en-US" b="1"/>
          </a:p>
        </p:txBody>
      </p:sp>
      <p:sp>
        <p:nvSpPr>
          <p:cNvPr id="441" name="Google Shape;441;p14"/>
          <p:cNvSpPr txBox="1"/>
          <p:nvPr/>
        </p:nvSpPr>
        <p:spPr>
          <a:xfrm>
            <a:off x="7936998" y="3749050"/>
            <a:ext cx="17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D6144"/>
                </a:solidFill>
                <a:latin typeface="Play"/>
                <a:ea typeface="Play"/>
                <a:cs typeface="Play"/>
                <a:sym typeface="Play"/>
              </a:rPr>
              <a:t>→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/>
          </a:p>
        </p:txBody>
      </p:sp>
      <p:cxnSp>
        <p:nvCxnSpPr>
          <p:cNvPr id="103" name="Google Shape;103;p2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02</a:t>
            </a:r>
            <a:endParaRPr lang="en-US"/>
          </a:p>
        </p:txBody>
      </p:sp>
      <p:sp>
        <p:nvSpPr>
          <p:cNvPr id="106" name="Google Shape;106;p2"/>
          <p:cNvSpPr txBox="1"/>
          <p:nvPr/>
        </p:nvSpPr>
        <p:spPr>
          <a:xfrm>
            <a:off x="502920" y="86868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502920" y="1143000"/>
            <a:ext cx="10972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5 partes  ·  45 minutos  ·  cierre con decisiones</a:t>
            </a:r>
            <a:endParaRPr/>
          </a:p>
        </p:txBody>
      </p:sp>
      <p:cxnSp>
        <p:nvCxnSpPr>
          <p:cNvPr id="108" name="Google Shape;108;p2"/>
          <p:cNvCxnSpPr/>
          <p:nvPr/>
        </p:nvCxnSpPr>
        <p:spPr>
          <a:xfrm>
            <a:off x="502920" y="2011680"/>
            <a:ext cx="11183112" cy="0"/>
          </a:xfrm>
          <a:prstGeom prst="straightConnector1">
            <a:avLst/>
          </a:prstGeom>
          <a:noFill/>
          <a:ln w="1905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"/>
          <p:cNvSpPr txBox="1"/>
          <p:nvPr/>
        </p:nvSpPr>
        <p:spPr>
          <a:xfrm>
            <a:off x="548640" y="2377440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01  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Apertura</a:t>
            </a:r>
            <a:r>
              <a:rPr lang="en-US" sz="13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  El negocio en 1 plana + alcance del levantamiento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0515600" y="2468880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5 min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548640" y="3090672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02  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Acto I</a:t>
            </a:r>
            <a:r>
              <a:rPr lang="en-US" sz="13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  Lo que encontramos · 7 procesos · 3 hallazgos críticos · contradicciones · regulatorio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515600" y="3182112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12 min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548640" y="3803904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03  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Acto II</a:t>
            </a:r>
            <a:r>
              <a:rPr lang="en-US" sz="13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  La tesis · TI Sovereignty · por qué ahora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0515600" y="3895344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8 min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48640" y="4517136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04  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Acto III</a:t>
            </a:r>
            <a:r>
              <a:rPr lang="en-US" sz="13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  Cómo lo hacemos · roadmap 12 meses · KPIs base→objetivo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0515600" y="4608576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12 min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548640" y="5230368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05   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Cierre</a:t>
            </a:r>
            <a:r>
              <a:rPr lang="en-US" sz="13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  Riesgos · 6 decisiones solicitadas al comité · acceso al entregable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0515600" y="5321808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8 min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5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1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5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 · TESIS · SLIDE PIVOTE</a:t>
            </a:r>
            <a:endParaRPr/>
          </a:p>
        </p:txBody>
      </p:sp>
      <p:cxnSp>
        <p:nvCxnSpPr>
          <p:cNvPr id="450" name="Google Shape;450;p15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1" name="Google Shape;451;p15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452" name="Google Shape;452;p15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20</a:t>
            </a:r>
            <a:endParaRPr/>
          </a:p>
        </p:txBody>
      </p:sp>
      <p:sp>
        <p:nvSpPr>
          <p:cNvPr id="453" name="Google Shape;453;p15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LA TESIS</a:t>
            </a:r>
            <a:endParaRPr/>
          </a:p>
        </p:txBody>
      </p:sp>
      <p:sp>
        <p:nvSpPr>
          <p:cNvPr id="454" name="Google Shape;454;p15"/>
          <p:cNvSpPr txBox="1"/>
          <p:nvPr/>
        </p:nvSpPr>
        <p:spPr>
          <a:xfrm>
            <a:off x="502920" y="1143000"/>
            <a:ext cx="109728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TI </a:t>
            </a:r>
            <a:r>
              <a:rPr lang="en-US" sz="6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Sovereignty</a:t>
            </a:r>
            <a:endParaRPr/>
          </a:p>
        </p:txBody>
      </p:sp>
      <p:sp>
        <p:nvSpPr>
          <p:cNvPr id="455" name="Google Shape;455;p15"/>
          <p:cNvSpPr txBox="1"/>
          <p:nvPr/>
        </p:nvSpPr>
        <p:spPr>
          <a:xfrm>
            <a:off x="502920" y="2194560"/>
            <a:ext cx="11430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Workmed empodera a su equipo TI con control directo sobre tres dominios.</a:t>
            </a:r>
            <a:endParaRPr/>
          </a:p>
        </p:txBody>
      </p:sp>
      <p:sp>
        <p:nvSpPr>
          <p:cNvPr id="456" name="Google Shape;456;p15"/>
          <p:cNvSpPr/>
          <p:nvPr/>
        </p:nvSpPr>
        <p:spPr>
          <a:xfrm>
            <a:off x="502920" y="2971800"/>
            <a:ext cx="5532120" cy="3108960"/>
          </a:xfrm>
          <a:prstGeom prst="rect">
            <a:avLst/>
          </a:prstGeom>
          <a:solidFill>
            <a:srgbClr val="F1F8F3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5"/>
          <p:cNvSpPr/>
          <p:nvPr/>
        </p:nvSpPr>
        <p:spPr>
          <a:xfrm>
            <a:off x="502920" y="2971800"/>
            <a:ext cx="553212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777240" y="3090672"/>
            <a:ext cx="4983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CONTROL TÉCNICO</a:t>
            </a:r>
            <a:endParaRPr/>
          </a:p>
        </p:txBody>
      </p:sp>
      <p:sp>
        <p:nvSpPr>
          <p:cNvPr id="459" name="Google Shape;459;p15"/>
          <p:cNvSpPr txBox="1"/>
          <p:nvPr/>
        </p:nvSpPr>
        <p:spPr>
          <a:xfrm>
            <a:off x="777240" y="3840480"/>
            <a:ext cx="50749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Cuenta AWS Workmed propia (decisión ya tomada)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FlowMed 2.0 sobre AWS Workmed propia · strangler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Identity Service · primer microservicio acotado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GitHub organización Workmed · script Python migrado</a:t>
            </a:r>
            <a:endParaRPr/>
          </a:p>
        </p:txBody>
      </p:sp>
      <p:sp>
        <p:nvSpPr>
          <p:cNvPr id="460" name="Google Shape;460;p15"/>
          <p:cNvSpPr/>
          <p:nvPr/>
        </p:nvSpPr>
        <p:spPr>
          <a:xfrm>
            <a:off x="6245352" y="2971800"/>
            <a:ext cx="5532120" cy="3108960"/>
          </a:xfrm>
          <a:prstGeom prst="rect">
            <a:avLst/>
          </a:prstGeom>
          <a:solidFill>
            <a:srgbClr val="F1F8F3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6245352" y="2971800"/>
            <a:ext cx="553212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5"/>
          <p:cNvSpPr txBox="1"/>
          <p:nvPr/>
        </p:nvSpPr>
        <p:spPr>
          <a:xfrm>
            <a:off x="6519672" y="3090672"/>
            <a:ext cx="4983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GOBERNANZA DE DATOS</a:t>
            </a:r>
            <a:endParaRPr/>
          </a:p>
        </p:txBody>
      </p:sp>
      <p:sp>
        <p:nvSpPr>
          <p:cNvPr id="463" name="Google Shape;463;p15"/>
          <p:cNvSpPr txBox="1"/>
          <p:nvPr/>
        </p:nvSpPr>
        <p:spPr>
          <a:xfrm>
            <a:off x="6519672" y="3840480"/>
            <a:ext cx="50749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DPO formal designado (Ley 21.719)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Data stewards por dominio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Comité de cambios + políticas de versionado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Log auditable de accesos a datos sensibles</a:t>
            </a:r>
            <a:endParaRPr/>
          </a:p>
        </p:txBody>
      </p:sp>
      <p:sp>
        <p:nvSpPr>
          <p:cNvPr id="464" name="Google Shape;464;p15"/>
          <p:cNvSpPr txBox="1"/>
          <p:nvPr/>
        </p:nvSpPr>
        <p:spPr>
          <a:xfrm>
            <a:off x="502920" y="6236205"/>
            <a:ext cx="10972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Dos capas inseparables. El control técnico sin gobernanza es vacío.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16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6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 · POR QUÉ AHORA</a:t>
            </a:r>
            <a:endParaRPr/>
          </a:p>
        </p:txBody>
      </p:sp>
      <p:cxnSp>
        <p:nvCxnSpPr>
          <p:cNvPr id="473" name="Google Shape;473;p16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16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475" name="Google Shape;475;p16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21 </a:t>
            </a:r>
            <a:endParaRPr/>
          </a:p>
        </p:txBody>
      </p:sp>
      <p:sp>
        <p:nvSpPr>
          <p:cNvPr id="476" name="Google Shape;476;p16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TIMING</a:t>
            </a:r>
            <a:endParaRPr/>
          </a:p>
        </p:txBody>
      </p:sp>
      <p:sp>
        <p:nvSpPr>
          <p:cNvPr id="477" name="Google Shape;477;p16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Tres ventanas se abren al mismo tiempo.</a:t>
            </a:r>
            <a:endParaRPr/>
          </a:p>
        </p:txBody>
      </p:sp>
      <p:cxnSp>
        <p:nvCxnSpPr>
          <p:cNvPr id="478" name="Google Shape;478;p16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16"/>
          <p:cNvSpPr/>
          <p:nvPr/>
        </p:nvSpPr>
        <p:spPr>
          <a:xfrm>
            <a:off x="502920" y="2331720"/>
            <a:ext cx="11183112" cy="12344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502920" y="2331720"/>
            <a:ext cx="73152" cy="12344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6"/>
          <p:cNvSpPr txBox="1"/>
          <p:nvPr/>
        </p:nvSpPr>
        <p:spPr>
          <a:xfrm>
            <a:off x="731520" y="2514600"/>
            <a:ext cx="9144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01</a:t>
            </a:r>
            <a:endParaRPr/>
          </a:p>
        </p:txBody>
      </p:sp>
      <p:sp>
        <p:nvSpPr>
          <p:cNvPr id="482" name="Google Shape;482;p16"/>
          <p:cNvSpPr txBox="1"/>
          <p:nvPr/>
        </p:nvSpPr>
        <p:spPr>
          <a:xfrm>
            <a:off x="1828800" y="2496312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Timing regulatorio</a:t>
            </a:r>
            <a:endParaRPr/>
          </a:p>
        </p:txBody>
      </p:sp>
      <p:sp>
        <p:nvSpPr>
          <p:cNvPr id="483" name="Google Shape;483;p16"/>
          <p:cNvSpPr txBox="1"/>
          <p:nvPr/>
        </p:nvSpPr>
        <p:spPr>
          <a:xfrm>
            <a:off x="1828800" y="2821844"/>
            <a:ext cx="96012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" dirty="0" err="1">
                <a:solidFill>
                  <a:srgbClr val="2C2C2C"/>
                </a:solidFill>
              </a:rPr>
              <a:t>Vigente</a:t>
            </a:r>
            <a:r>
              <a:rPr lang="en-US" sz="1200" dirty="0">
                <a:solidFill>
                  <a:srgbClr val="2C2C2C"/>
                </a:solidFill>
              </a:rPr>
              <a:t> hoy: Ley 19.628 + Ley 16.744/DS 109 (</a:t>
            </a:r>
            <a:r>
              <a:rPr lang="en-US" sz="1200" dirty="0" err="1">
                <a:solidFill>
                  <a:srgbClr val="2C2C2C"/>
                </a:solidFill>
              </a:rPr>
              <a:t>régimen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confidencialidad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ocupacional</a:t>
            </a:r>
            <a:r>
              <a:rPr lang="en-US" sz="1200" dirty="0">
                <a:solidFill>
                  <a:srgbClr val="2C2C2C"/>
                </a:solidFill>
              </a:rPr>
              <a:t>) </a:t>
            </a:r>
            <a:r>
              <a:rPr lang="en-US" sz="1200" dirty="0" err="1">
                <a:solidFill>
                  <a:srgbClr val="2C2C2C"/>
                </a:solidFill>
              </a:rPr>
              <a:t>ya</a:t>
            </a:r>
            <a:r>
              <a:rPr lang="en-US" sz="1200" dirty="0">
                <a:solidFill>
                  <a:srgbClr val="2C2C2C"/>
                </a:solidFill>
              </a:rPr>
              <a:t> se </a:t>
            </a:r>
            <a:r>
              <a:rPr lang="en-US" sz="1200" dirty="0" err="1">
                <a:solidFill>
                  <a:srgbClr val="2C2C2C"/>
                </a:solidFill>
              </a:rPr>
              <a:t>incumplen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en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producción</a:t>
            </a:r>
            <a:r>
              <a:rPr lang="en-US" sz="1200" dirty="0">
                <a:solidFill>
                  <a:srgbClr val="2C2C2C"/>
                </a:solidFill>
              </a:rPr>
              <a:t>. Futuro: 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Ley 21.719 (1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dic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2026) + ISO 9001/14001/45001 (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2026</a:t>
            </a:r>
            <a:r>
              <a:rPr lang="en-US" sz="1200" dirty="0">
                <a:solidFill>
                  <a:srgbClr val="2C2C2C"/>
                </a:solidFill>
              </a:rPr>
              <a:t>) </a:t>
            </a:r>
            <a:r>
              <a:rPr lang="en-US" sz="1200" dirty="0" err="1">
                <a:solidFill>
                  <a:srgbClr val="2C2C2C"/>
                </a:solidFill>
              </a:rPr>
              <a:t>cierran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ventanas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en</a:t>
            </a:r>
            <a:r>
              <a:rPr lang="en-US" sz="1200" dirty="0">
                <a:solidFill>
                  <a:srgbClr val="2C2C2C"/>
                </a:solidFill>
              </a:rPr>
              <a:t> 7 y 2 meses. Sovereignty 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AHORA </a:t>
            </a:r>
            <a:r>
              <a:rPr lang="en-US" sz="1200" dirty="0" err="1">
                <a:solidFill>
                  <a:srgbClr val="2C2C2C"/>
                </a:solidFill>
              </a:rPr>
              <a:t>cierra</a:t>
            </a:r>
            <a:r>
              <a:rPr lang="en-US" sz="1200" dirty="0">
                <a:solidFill>
                  <a:srgbClr val="2C2C2C"/>
                </a:solidFill>
              </a:rPr>
              <a:t> la </a:t>
            </a:r>
            <a:r>
              <a:rPr lang="en-US" sz="1200" dirty="0" err="1">
                <a:solidFill>
                  <a:srgbClr val="2C2C2C"/>
                </a:solidFill>
              </a:rPr>
              <a:t>exposición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vigente</a:t>
            </a:r>
            <a:r>
              <a:rPr lang="en-US" sz="1200" dirty="0">
                <a:solidFill>
                  <a:srgbClr val="2C2C2C"/>
                </a:solidFill>
              </a:rPr>
              <a:t> y arma </a:t>
            </a:r>
            <a:r>
              <a:rPr lang="en-US" sz="1200" dirty="0" err="1">
                <a:solidFill>
                  <a:srgbClr val="2C2C2C"/>
                </a:solidFill>
              </a:rPr>
              <a:t>el</a:t>
            </a:r>
            <a:r>
              <a:rPr lang="en-US" sz="1200" dirty="0">
                <a:solidFill>
                  <a:srgbClr val="2C2C2C"/>
                </a:solidFill>
              </a:rPr>
              <a:t>  </a:t>
            </a:r>
            <a:endParaRPr lang="en-US" sz="1200"/>
          </a:p>
          <a:p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compliance </a:t>
            </a:r>
            <a:r>
              <a:rPr lang="en-US" sz="1200" dirty="0" err="1">
                <a:solidFill>
                  <a:srgbClr val="2C2C2C"/>
                </a:solidFill>
              </a:rPr>
              <a:t>futuro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arquitectura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200" dirty="0"/>
          </a:p>
          <a:p>
            <a:pPr>
              <a:lnSpc>
                <a:spcPct val="140000"/>
              </a:lnSpc>
            </a:pPr>
            <a:endParaRPr lang="en-US" sz="1200" dirty="0">
              <a:solidFill>
                <a:srgbClr val="2C2C2C"/>
              </a:solidFill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502920" y="3657600"/>
            <a:ext cx="11183112" cy="12344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502920" y="3657600"/>
            <a:ext cx="73152" cy="12344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6"/>
          <p:cNvSpPr txBox="1"/>
          <p:nvPr/>
        </p:nvSpPr>
        <p:spPr>
          <a:xfrm>
            <a:off x="731520" y="3840480"/>
            <a:ext cx="9144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02</a:t>
            </a:r>
            <a:endParaRPr/>
          </a:p>
        </p:txBody>
      </p:sp>
      <p:sp>
        <p:nvSpPr>
          <p:cNvPr id="487" name="Google Shape;487;p16"/>
          <p:cNvSpPr txBox="1"/>
          <p:nvPr/>
        </p:nvSpPr>
        <p:spPr>
          <a:xfrm>
            <a:off x="1828800" y="3822192"/>
            <a:ext cx="960120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Liderazgo</a:t>
            </a:r>
            <a:r>
              <a:rPr lang="en-US" sz="1800" b="1" dirty="0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y partner </a:t>
            </a:r>
            <a:r>
              <a:rPr lang="en-US" sz="1800" b="1" dirty="0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alineados</a:t>
            </a:r>
            <a:endParaRPr lang="en-US" sz="1800" b="1" dirty="0" err="1">
              <a:solidFill>
                <a:srgbClr val="1A3D25"/>
              </a:solidFill>
              <a:latin typeface="Play"/>
            </a:endParaRPr>
          </a:p>
        </p:txBody>
      </p:sp>
      <p:sp>
        <p:nvSpPr>
          <p:cNvPr id="488" name="Google Shape;488;p16"/>
          <p:cNvSpPr txBox="1"/>
          <p:nvPr/>
        </p:nvSpPr>
        <p:spPr>
          <a:xfrm>
            <a:off x="1828800" y="4150942"/>
            <a:ext cx="96012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Liderazgo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y partner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alineados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·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Llega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Carolina Araya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como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CTO </a:t>
            </a:r>
            <a:r>
              <a:rPr lang="en-US" sz="12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con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mandato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explícito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("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acelerador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máximo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para FlowMed 2.0"). EMERCOM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como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partner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técnico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colaborador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apoya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1200" dirty="0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levantamiento</a:t>
            </a:r>
            <a:r>
              <a:rPr lang="en-US" sz="1200" dirty="0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de Sovereignty</a:t>
            </a:r>
            <a:r>
              <a:rPr lang="en-US" sz="12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falta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120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formalizar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roles</a:t>
            </a:r>
            <a:r>
              <a:rPr lang="en-US" sz="1200" dirty="0">
                <a:solidFill>
                  <a:srgbClr val="2C2C2C"/>
                </a:solidFill>
              </a:rPr>
              <a:t>, </a:t>
            </a:r>
            <a:r>
              <a:rPr lang="en-US" sz="1200" dirty="0" err="1">
                <a:solidFill>
                  <a:srgbClr val="2C2C2C"/>
                </a:solidFill>
              </a:rPr>
              <a:t>individualizar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accesos</a:t>
            </a:r>
            <a:r>
              <a:rPr lang="en-US" sz="1200" dirty="0">
                <a:solidFill>
                  <a:srgbClr val="2C2C2C"/>
                </a:solidFill>
              </a:rPr>
              <a:t> hoy </a:t>
            </a:r>
            <a:r>
              <a:rPr lang="en-US" sz="1200" dirty="0" err="1">
                <a:solidFill>
                  <a:srgbClr val="2C2C2C"/>
                </a:solidFill>
              </a:rPr>
              <a:t>compartidos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en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cuenta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genérica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dirty="0" err="1">
                <a:solidFill>
                  <a:srgbClr val="2C2C2C"/>
                </a:solidFill>
              </a:rPr>
              <a:t>recuperar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soberanía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sobre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datos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clínicos</a:t>
            </a:r>
            <a:r>
              <a:rPr lang="en-US" sz="120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endParaRPr lang="en-US" dirty="0"/>
          </a:p>
          <a:p>
            <a:endParaRPr lang="en-US" sz="1200" dirty="0">
              <a:solidFill>
                <a:srgbClr val="2C2C2C"/>
              </a:solidFill>
            </a:endParaRPr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C2C2C"/>
              </a:solidFill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502920" y="4983480"/>
            <a:ext cx="11183112" cy="12344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502920" y="4983480"/>
            <a:ext cx="73152" cy="12344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6"/>
          <p:cNvSpPr txBox="1"/>
          <p:nvPr/>
        </p:nvSpPr>
        <p:spPr>
          <a:xfrm>
            <a:off x="731520" y="5166360"/>
            <a:ext cx="9144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03</a:t>
            </a:r>
            <a:endParaRPr/>
          </a:p>
        </p:txBody>
      </p:sp>
      <p:sp>
        <p:nvSpPr>
          <p:cNvPr id="492" name="Google Shape;492;p16"/>
          <p:cNvSpPr txBox="1"/>
          <p:nvPr/>
        </p:nvSpPr>
        <p:spPr>
          <a:xfrm>
            <a:off x="1828800" y="5148072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Decisión AWS ya tomada</a:t>
            </a:r>
            <a:endParaRPr/>
          </a:p>
        </p:txBody>
      </p:sp>
      <p:sp>
        <p:nvSpPr>
          <p:cNvPr id="493" name="Google Shape;493;p16"/>
          <p:cNvSpPr txBox="1"/>
          <p:nvPr/>
        </p:nvSpPr>
        <p:spPr>
          <a:xfrm>
            <a:off x="1828800" y="557784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La cuenta AWS Workmed propia ya está decidida. Lo que falta es darle propósito: FlowMed 2.0 + Identity Service + plataformas internas.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7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1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7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 · QUÉ NO ES ESTA TESIS</a:t>
            </a:r>
            <a:endParaRPr/>
          </a:p>
        </p:txBody>
      </p:sp>
      <p:cxnSp>
        <p:nvCxnSpPr>
          <p:cNvPr id="502" name="Google Shape;502;p17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3" name="Google Shape;503;p17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504" name="Google Shape;504;p17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22</a:t>
            </a:r>
            <a:endParaRPr lang="en-US"/>
          </a:p>
        </p:txBody>
      </p:sp>
      <p:sp>
        <p:nvSpPr>
          <p:cNvPr id="505" name="Google Shape;505;p17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DESCARTES</a:t>
            </a:r>
            <a:endParaRPr/>
          </a:p>
        </p:txBody>
      </p:sp>
      <p:sp>
        <p:nvSpPr>
          <p:cNvPr id="506" name="Google Shape;506;p17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Lo que NO estamos proponiendo, y por qué.</a:t>
            </a:r>
            <a:endParaRPr/>
          </a:p>
        </p:txBody>
      </p:sp>
      <p:cxnSp>
        <p:nvCxnSpPr>
          <p:cNvPr id="507" name="Google Shape;507;p17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8" name="Google Shape;508;p17"/>
          <p:cNvSpPr/>
          <p:nvPr/>
        </p:nvSpPr>
        <p:spPr>
          <a:xfrm>
            <a:off x="502920" y="2331720"/>
            <a:ext cx="11183112" cy="8686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502920" y="2331720"/>
            <a:ext cx="73152" cy="868680"/>
          </a:xfrm>
          <a:prstGeom prst="rect">
            <a:avLst/>
          </a:prstGeom>
          <a:solidFill>
            <a:srgbClr val="C87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7"/>
          <p:cNvSpPr txBox="1"/>
          <p:nvPr/>
        </p:nvSpPr>
        <p:spPr>
          <a:xfrm>
            <a:off x="777240" y="2441448"/>
            <a:ext cx="10515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87A00"/>
                </a:solidFill>
                <a:latin typeface="Arial"/>
                <a:ea typeface="Arial"/>
                <a:cs typeface="Arial"/>
                <a:sym typeface="Arial"/>
              </a:rPr>
              <a:t>✗  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BPO outcome-based como track propio</a:t>
            </a:r>
            <a:endParaRPr/>
          </a:p>
        </p:txBody>
      </p:sp>
      <p:sp>
        <p:nvSpPr>
          <p:cNvPr id="511" name="Google Shape;511;p17"/>
          <p:cNvSpPr txBox="1"/>
          <p:nvPr/>
        </p:nvSpPr>
        <p:spPr>
          <a:xfrm>
            <a:off x="777240" y="2788920"/>
            <a:ext cx="10515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El crecimiento volumétrico y los modelos contractuales avanzados emergen como CONSECUENCIA NATURAL del saneamiento. No los necesitamos como track separado.</a:t>
            </a:r>
            <a:endParaRPr/>
          </a:p>
        </p:txBody>
      </p:sp>
      <p:sp>
        <p:nvSpPr>
          <p:cNvPr id="512" name="Google Shape;512;p17"/>
          <p:cNvSpPr/>
          <p:nvPr/>
        </p:nvSpPr>
        <p:spPr>
          <a:xfrm>
            <a:off x="502920" y="3291840"/>
            <a:ext cx="11183112" cy="8686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502920" y="3291840"/>
            <a:ext cx="73152" cy="868680"/>
          </a:xfrm>
          <a:prstGeom prst="rect">
            <a:avLst/>
          </a:prstGeom>
          <a:solidFill>
            <a:srgbClr val="C87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7"/>
          <p:cNvSpPr txBox="1"/>
          <p:nvPr/>
        </p:nvSpPr>
        <p:spPr>
          <a:xfrm>
            <a:off x="777240" y="3401568"/>
            <a:ext cx="10515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87A00"/>
                </a:solidFill>
                <a:latin typeface="Arial"/>
                <a:ea typeface="Arial"/>
                <a:cs typeface="Arial"/>
                <a:sym typeface="Arial"/>
              </a:rPr>
              <a:t>✗  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Refactor cosmético sobre FlowMed legacy</a:t>
            </a:r>
            <a:endParaRPr/>
          </a:p>
        </p:txBody>
      </p:sp>
      <p:sp>
        <p:nvSpPr>
          <p:cNvPr id="515" name="Google Shape;515;p17"/>
          <p:cNvSpPr txBox="1"/>
          <p:nvPr/>
        </p:nvSpPr>
        <p:spPr>
          <a:xfrm>
            <a:off x="777240" y="3749040"/>
            <a:ext cx="10515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Reemplazo progresivo (strangler pattern) sobre AWS Workmed propia. Operación parcial sobre legacy en paralelo durante 6 meses de transición.</a:t>
            </a:r>
            <a:endParaRPr/>
          </a:p>
        </p:txBody>
      </p:sp>
      <p:sp>
        <p:nvSpPr>
          <p:cNvPr id="516" name="Google Shape;516;p17"/>
          <p:cNvSpPr/>
          <p:nvPr/>
        </p:nvSpPr>
        <p:spPr>
          <a:xfrm>
            <a:off x="502920" y="4251960"/>
            <a:ext cx="11183112" cy="8686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502920" y="4251960"/>
            <a:ext cx="73152" cy="868680"/>
          </a:xfrm>
          <a:prstGeom prst="rect">
            <a:avLst/>
          </a:prstGeom>
          <a:solidFill>
            <a:srgbClr val="C87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7"/>
          <p:cNvSpPr txBox="1"/>
          <p:nvPr/>
        </p:nvSpPr>
        <p:spPr>
          <a:xfrm>
            <a:off x="777240" y="4361688"/>
            <a:ext cx="10515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87A00"/>
                </a:solidFill>
                <a:latin typeface="Arial"/>
                <a:ea typeface="Arial"/>
                <a:cs typeface="Arial"/>
                <a:sym typeface="Arial"/>
              </a:rPr>
              <a:t>✗  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Agentes IA antes del saneamiento</a:t>
            </a:r>
            <a:endParaRPr/>
          </a:p>
        </p:txBody>
      </p:sp>
      <p:sp>
        <p:nvSpPr>
          <p:cNvPr id="519" name="Google Shape;519;p17"/>
          <p:cNvSpPr txBox="1"/>
          <p:nvPr/>
        </p:nvSpPr>
        <p:spPr>
          <a:xfrm>
            <a:off x="777240" y="4709160"/>
            <a:ext cx="10515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T1 Agentes IA + Orquestador es la VISIÓN TO-BE (Fase 3). Arrancar sobre legacy es repetir el patrón 'core monolítico que tarda años'.</a:t>
            </a:r>
            <a:endParaRPr/>
          </a:p>
        </p:txBody>
      </p:sp>
      <p:sp>
        <p:nvSpPr>
          <p:cNvPr id="520" name="Google Shape;520;p17"/>
          <p:cNvSpPr/>
          <p:nvPr/>
        </p:nvSpPr>
        <p:spPr>
          <a:xfrm>
            <a:off x="502920" y="5212080"/>
            <a:ext cx="11183112" cy="8686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02920" y="5212080"/>
            <a:ext cx="73152" cy="868680"/>
          </a:xfrm>
          <a:prstGeom prst="rect">
            <a:avLst/>
          </a:prstGeom>
          <a:solidFill>
            <a:srgbClr val="C87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7"/>
          <p:cNvSpPr txBox="1"/>
          <p:nvPr/>
        </p:nvSpPr>
        <p:spPr>
          <a:xfrm>
            <a:off x="777240" y="5321808"/>
            <a:ext cx="10515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87A00"/>
                </a:solidFill>
                <a:latin typeface="Arial"/>
                <a:ea typeface="Arial"/>
                <a:cs typeface="Arial"/>
                <a:sym typeface="Arial"/>
              </a:rPr>
              <a:t>✗  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Megafy impuesto sobre acreditados</a:t>
            </a:r>
            <a:endParaRPr/>
          </a:p>
        </p:txBody>
      </p:sp>
      <p:sp>
        <p:nvSpPr>
          <p:cNvPr id="523" name="Google Shape;523;p17"/>
          <p:cNvSpPr txBox="1"/>
          <p:nvPr/>
        </p:nvSpPr>
        <p:spPr>
          <a:xfrm>
            <a:off x="777240" y="5669280"/>
            <a:ext cx="10515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Los 6 acreditados son operativamente independientes. La estrategia es pipeline de digitalización Workmed-side, no integración impuesta.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18" descr="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760" y="411480"/>
            <a:ext cx="650838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8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2D61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502920" y="6565392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EMERCOM SpA  ·  diagnóstico Workmed v3.0</a:t>
            </a:r>
            <a:endParaRPr/>
          </a:p>
        </p:txBody>
      </p:sp>
      <p:sp>
        <p:nvSpPr>
          <p:cNvPr id="532" name="Google Shape;532;p18"/>
          <p:cNvSpPr txBox="1"/>
          <p:nvPr/>
        </p:nvSpPr>
        <p:spPr>
          <a:xfrm>
            <a:off x="10972800" y="6565392"/>
            <a:ext cx="713232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1000" b="1">
                <a:solidFill>
                  <a:srgbClr val="FFFFFF"/>
                </a:solidFill>
              </a:rPr>
              <a:t>23</a:t>
            </a:r>
            <a:endParaRPr/>
          </a:p>
        </p:txBody>
      </p:sp>
      <p:sp>
        <p:nvSpPr>
          <p:cNvPr id="533" name="Google Shape;533;p18"/>
          <p:cNvSpPr txBox="1"/>
          <p:nvPr/>
        </p:nvSpPr>
        <p:spPr>
          <a:xfrm>
            <a:off x="868680" y="23774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ACTO III</a:t>
            </a:r>
            <a:endParaRPr/>
          </a:p>
        </p:txBody>
      </p:sp>
      <p:sp>
        <p:nvSpPr>
          <p:cNvPr id="534" name="Google Shape;534;p18"/>
          <p:cNvSpPr txBox="1"/>
          <p:nvPr/>
        </p:nvSpPr>
        <p:spPr>
          <a:xfrm>
            <a:off x="868680" y="2834640"/>
            <a:ext cx="109728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Cómo lo hacemos</a:t>
            </a:r>
            <a:endParaRPr/>
          </a:p>
        </p:txBody>
      </p:sp>
      <p:cxnSp>
        <p:nvCxnSpPr>
          <p:cNvPr id="535" name="Google Shape;535;p18"/>
          <p:cNvCxnSpPr/>
          <p:nvPr/>
        </p:nvCxnSpPr>
        <p:spPr>
          <a:xfrm>
            <a:off x="868680" y="4160520"/>
            <a:ext cx="6903720" cy="0"/>
          </a:xfrm>
          <a:prstGeom prst="straightConnector1">
            <a:avLst/>
          </a:prstGeom>
          <a:noFill/>
          <a:ln w="254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18"/>
          <p:cNvSpPr txBox="1"/>
          <p:nvPr/>
        </p:nvSpPr>
        <p:spPr>
          <a:xfrm>
            <a:off x="868680" y="434340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18 acciones priorizadas, 12 meses, tres hitos clave, 23 KPIs base→objetivo.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1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9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MATRIZ PRIORIZADA · 18 ACCIONES</a:t>
            </a:r>
            <a:endParaRPr/>
          </a:p>
        </p:txBody>
      </p:sp>
      <p:cxnSp>
        <p:nvCxnSpPr>
          <p:cNvPr id="544" name="Google Shape;544;p19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5" name="Google Shape;545;p19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546" name="Google Shape;546;p19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24</a:t>
            </a:r>
            <a:endParaRPr/>
          </a:p>
        </p:txBody>
      </p:sp>
      <p:sp>
        <p:nvSpPr>
          <p:cNvPr id="547" name="Google Shape;547;p19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IMPACTO vs ESFUERZO</a:t>
            </a:r>
            <a:endParaRPr/>
          </a:p>
        </p:txBody>
      </p:sp>
      <p:sp>
        <p:nvSpPr>
          <p:cNvPr id="548" name="Google Shape;548;p19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Las 18 recomendaciones aterrizan los 10 dolores cross-proceso.</a:t>
            </a:r>
            <a:endParaRPr/>
          </a:p>
        </p:txBody>
      </p:sp>
      <p:cxnSp>
        <p:nvCxnSpPr>
          <p:cNvPr id="549" name="Google Shape;549;p19"/>
          <p:cNvCxnSpPr/>
          <p:nvPr/>
        </p:nvCxnSpPr>
        <p:spPr>
          <a:xfrm>
            <a:off x="246895" y="1761435"/>
            <a:ext cx="11183100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0" name="Google Shape;550;p19"/>
          <p:cNvSpPr/>
          <p:nvPr/>
        </p:nvSpPr>
        <p:spPr>
          <a:xfrm>
            <a:off x="1805938" y="1957410"/>
            <a:ext cx="4755000" cy="2011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1805938" y="1957410"/>
            <a:ext cx="4755000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9"/>
          <p:cNvSpPr txBox="1"/>
          <p:nvPr/>
        </p:nvSpPr>
        <p:spPr>
          <a:xfrm>
            <a:off x="1988818" y="2048850"/>
            <a:ext cx="4389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· QUICK WINS</a:t>
            </a:r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1988818" y="2506050"/>
            <a:ext cx="438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alto impacto · bajo esfuerzo · Fase 1</a:t>
            </a:r>
            <a:endParaRPr/>
          </a:p>
        </p:txBody>
      </p:sp>
      <p:sp>
        <p:nvSpPr>
          <p:cNvPr id="554" name="Google Shape;554;p19"/>
          <p:cNvSpPr txBox="1"/>
          <p:nvPr/>
        </p:nvSpPr>
        <p:spPr>
          <a:xfrm>
            <a:off x="1988818" y="2871810"/>
            <a:ext cx="4389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A.1 Onboarding EMERCOM +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Workmed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-Tech 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A.2 Portal del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1  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A.3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A.4 </a:t>
            </a:r>
            <a:r>
              <a:rPr lang="en-US" sz="1000" dirty="0" err="1">
                <a:solidFill>
                  <a:srgbClr val="2C2C2C"/>
                </a:solidFill>
              </a:rPr>
              <a:t>Recuperación</a:t>
            </a:r>
            <a:r>
              <a:rPr lang="en-US" sz="1000" dirty="0">
                <a:solidFill>
                  <a:srgbClr val="2C2C2C"/>
                </a:solidFill>
              </a:rPr>
              <a:t> de </a:t>
            </a:r>
            <a:r>
              <a:rPr lang="en-US" sz="1000" dirty="0" err="1">
                <a:solidFill>
                  <a:srgbClr val="2C2C2C"/>
                </a:solidFill>
              </a:rPr>
              <a:t>soberanía</a:t>
            </a:r>
            <a:r>
              <a:rPr lang="en-US" sz="1000" dirty="0">
                <a:solidFill>
                  <a:srgbClr val="2C2C2C"/>
                </a:solidFill>
              </a:rPr>
              <a:t> </a:t>
            </a:r>
            <a:r>
              <a:rPr lang="en-US" sz="1000" dirty="0" err="1">
                <a:solidFill>
                  <a:srgbClr val="2C2C2C"/>
                </a:solidFill>
              </a:rPr>
              <a:t>sobre</a:t>
            </a:r>
            <a:r>
              <a:rPr lang="en-US" sz="1000" dirty="0">
                <a:solidFill>
                  <a:srgbClr val="2C2C2C"/>
                </a:solidFill>
              </a:rPr>
              <a:t> BD </a:t>
            </a:r>
            <a:r>
              <a:rPr lang="en-US" sz="1000" dirty="0" err="1">
                <a:solidFill>
                  <a:srgbClr val="2C2C2C"/>
                </a:solidFill>
              </a:rPr>
              <a:t>clínica</a:t>
            </a:r>
            <a:r>
              <a:rPr lang="en-US" sz="1000" dirty="0">
                <a:solidFill>
                  <a:srgbClr val="2C2C2C"/>
                </a:solidFill>
              </a:rPr>
              <a:t> de FlowMed </a:t>
            </a:r>
            <a:r>
              <a:rPr lang="en-US" sz="1000" i="1" dirty="0">
                <a:solidFill>
                  <a:srgbClr val="2C2C2C"/>
                </a:solidFill>
              </a:rPr>
              <a:t>(</a:t>
            </a:r>
            <a:r>
              <a:rPr lang="en-US" sz="1000" i="1" dirty="0" err="1">
                <a:solidFill>
                  <a:srgbClr val="2C2C2C"/>
                </a:solidFill>
              </a:rPr>
              <a:t>prioridad</a:t>
            </a:r>
            <a:r>
              <a:rPr lang="en-US" sz="1000" i="1" dirty="0">
                <a:solidFill>
                  <a:srgbClr val="2C2C2C"/>
                </a:solidFill>
              </a:rPr>
              <a:t> cero)</a:t>
            </a:r>
            <a:endParaRPr lang="en-US" dirty="0"/>
          </a:p>
        </p:txBody>
      </p:sp>
      <p:sp>
        <p:nvSpPr>
          <p:cNvPr id="555" name="Google Shape;555;p19"/>
          <p:cNvSpPr/>
          <p:nvPr/>
        </p:nvSpPr>
        <p:spPr>
          <a:xfrm>
            <a:off x="6743698" y="1957410"/>
            <a:ext cx="4755000" cy="2011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9"/>
          <p:cNvSpPr/>
          <p:nvPr/>
        </p:nvSpPr>
        <p:spPr>
          <a:xfrm>
            <a:off x="6743698" y="1957410"/>
            <a:ext cx="4755000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9"/>
          <p:cNvSpPr txBox="1"/>
          <p:nvPr/>
        </p:nvSpPr>
        <p:spPr>
          <a:xfrm>
            <a:off x="6926577" y="2048850"/>
            <a:ext cx="4389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 · BIG BETS</a:t>
            </a:r>
            <a:endParaRPr/>
          </a:p>
        </p:txBody>
      </p:sp>
      <p:sp>
        <p:nvSpPr>
          <p:cNvPr id="558" name="Google Shape;558;p19"/>
          <p:cNvSpPr txBox="1"/>
          <p:nvPr/>
        </p:nvSpPr>
        <p:spPr>
          <a:xfrm>
            <a:off x="6926577" y="2506050"/>
            <a:ext cx="438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alto impacto · alto esfuerzo · Fase 2</a:t>
            </a:r>
            <a:endParaRPr/>
          </a:p>
        </p:txBody>
      </p:sp>
      <p:sp>
        <p:nvSpPr>
          <p:cNvPr id="559" name="Google Shape;559;p19"/>
          <p:cNvSpPr txBox="1"/>
          <p:nvPr/>
        </p:nvSpPr>
        <p:spPr>
          <a:xfrm>
            <a:off x="6926627" y="2697673"/>
            <a:ext cx="43890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B.1 Identity Service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B.2 FlowMed 2.0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B.3 Pipeline acreditados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B.4 Cola dirigida + pre-informe IA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B.5 HubSpot↔FlowMed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B.6 Marco gobernanza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B.7 Portal Cliente fase 2</a:t>
            </a:r>
            <a:b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B.8 Cierre contractual del mes</a:t>
            </a:r>
            <a:endParaRPr/>
          </a:p>
        </p:txBody>
      </p:sp>
      <p:sp>
        <p:nvSpPr>
          <p:cNvPr id="560" name="Google Shape;560;p19"/>
          <p:cNvSpPr/>
          <p:nvPr/>
        </p:nvSpPr>
        <p:spPr>
          <a:xfrm>
            <a:off x="1805938" y="4133682"/>
            <a:ext cx="4755000" cy="2011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9"/>
          <p:cNvSpPr/>
          <p:nvPr/>
        </p:nvSpPr>
        <p:spPr>
          <a:xfrm>
            <a:off x="1805938" y="4133682"/>
            <a:ext cx="4755000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9"/>
          <p:cNvSpPr txBox="1"/>
          <p:nvPr/>
        </p:nvSpPr>
        <p:spPr>
          <a:xfrm>
            <a:off x="1988818" y="4225122"/>
            <a:ext cx="4389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 · FILL-INS</a:t>
            </a:r>
            <a:endParaRPr/>
          </a:p>
        </p:txBody>
      </p:sp>
      <p:sp>
        <p:nvSpPr>
          <p:cNvPr id="563" name="Google Shape;563;p19"/>
          <p:cNvSpPr txBox="1"/>
          <p:nvPr/>
        </p:nvSpPr>
        <p:spPr>
          <a:xfrm>
            <a:off x="1988818" y="4682322"/>
            <a:ext cx="438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bajo impacto · bajo esfuerzo · transversal</a:t>
            </a:r>
            <a:endParaRPr/>
          </a:p>
        </p:txBody>
      </p:sp>
      <p:sp>
        <p:nvSpPr>
          <p:cNvPr id="564" name="Google Shape;564;p19"/>
          <p:cNvSpPr txBox="1"/>
          <p:nvPr/>
        </p:nvSpPr>
        <p:spPr>
          <a:xfrm>
            <a:off x="1988818" y="5048082"/>
            <a:ext cx="4389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C.1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Documentar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FlowMed 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C.2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Versionado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catálogo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alertas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C.3 Bodegas </a:t>
            </a:r>
            <a:r>
              <a:rPr lang="en-US" sz="10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satélite</a:t>
            </a: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Antofagasta</a:t>
            </a:r>
            <a:br>
              <a:rPr lang="en-US" sz="10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10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C.4 </a:t>
            </a:r>
            <a:r>
              <a:rPr lang="en-US" sz="1000" i="1" dirty="0" err="1">
                <a:solidFill>
                  <a:srgbClr val="2C2C2C"/>
                </a:solidFill>
              </a:rPr>
              <a:t>Visibilidad</a:t>
            </a:r>
            <a:r>
              <a:rPr lang="en-US" sz="1000" i="1" dirty="0">
                <a:solidFill>
                  <a:srgbClr val="2C2C2C"/>
                </a:solidFill>
              </a:rPr>
              <a:t> del no-show con umbral </a:t>
            </a:r>
            <a:r>
              <a:rPr lang="en-US" sz="1000" i="1" dirty="0" err="1">
                <a:solidFill>
                  <a:srgbClr val="2C2C2C"/>
                </a:solidFill>
              </a:rPr>
              <a:t>recomendado</a:t>
            </a:r>
            <a:endParaRPr lang="en-US" sz="1000" dirty="0" err="1">
              <a:solidFill>
                <a:srgbClr val="2C2C2C"/>
              </a:solidFill>
            </a:endParaRPr>
          </a:p>
        </p:txBody>
      </p:sp>
      <p:sp>
        <p:nvSpPr>
          <p:cNvPr id="565" name="Google Shape;565;p19"/>
          <p:cNvSpPr/>
          <p:nvPr/>
        </p:nvSpPr>
        <p:spPr>
          <a:xfrm>
            <a:off x="6743698" y="4133682"/>
            <a:ext cx="4755000" cy="2011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6743698" y="4133682"/>
            <a:ext cx="4755000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 txBox="1"/>
          <p:nvPr/>
        </p:nvSpPr>
        <p:spPr>
          <a:xfrm>
            <a:off x="6926577" y="4225122"/>
            <a:ext cx="4389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· HARD SLOGS</a:t>
            </a:r>
            <a:endParaRPr/>
          </a:p>
        </p:txBody>
      </p:sp>
      <p:sp>
        <p:nvSpPr>
          <p:cNvPr id="568" name="Google Shape;568;p19"/>
          <p:cNvSpPr txBox="1"/>
          <p:nvPr/>
        </p:nvSpPr>
        <p:spPr>
          <a:xfrm>
            <a:off x="6926577" y="4682322"/>
            <a:ext cx="438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bajo impacto · alto esfuerzo · descartados/pospuestos</a:t>
            </a:r>
            <a:endParaRPr/>
          </a:p>
        </p:txBody>
      </p:sp>
      <p:sp>
        <p:nvSpPr>
          <p:cNvPr id="569" name="Google Shape;569;p19"/>
          <p:cNvSpPr txBox="1"/>
          <p:nvPr/>
        </p:nvSpPr>
        <p:spPr>
          <a:xfrm>
            <a:off x="6926577" y="5048082"/>
            <a:ext cx="438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D.1 Desafiliación 6 acreditados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D.2 Producto datos B2B en Fase 1-2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D.3 Reemplazo big-bang Defontana/HubSpot</a:t>
            </a:r>
            <a:endParaRPr/>
          </a:p>
        </p:txBody>
      </p:sp>
      <p:sp>
        <p:nvSpPr>
          <p:cNvPr id="570" name="Google Shape;570;p19"/>
          <p:cNvSpPr txBox="1"/>
          <p:nvPr/>
        </p:nvSpPr>
        <p:spPr>
          <a:xfrm>
            <a:off x="480058" y="2140290"/>
            <a:ext cx="13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↑ ALTO</a:t>
            </a:r>
            <a:b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b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↓ BAJO</a:t>
            </a:r>
            <a:endParaRPr/>
          </a:p>
        </p:txBody>
      </p:sp>
      <p:sp>
        <p:nvSpPr>
          <p:cNvPr id="571" name="Google Shape;571;p19"/>
          <p:cNvSpPr txBox="1"/>
          <p:nvPr/>
        </p:nvSpPr>
        <p:spPr>
          <a:xfrm>
            <a:off x="1805938" y="6145340"/>
            <a:ext cx="9601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← BAJO ESFUERZO          ALTO ESFUERZO →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2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0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CUADRANTE A · QUICK WINS</a:t>
            </a:r>
            <a:endParaRPr/>
          </a:p>
        </p:txBody>
      </p:sp>
      <p:cxnSp>
        <p:nvCxnSpPr>
          <p:cNvPr id="580" name="Google Shape;580;p20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1" name="Google Shape;581;p20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582" name="Google Shape;582;p20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25</a:t>
            </a:r>
            <a:endParaRPr/>
          </a:p>
        </p:txBody>
      </p:sp>
      <p:sp>
        <p:nvSpPr>
          <p:cNvPr id="583" name="Google Shape;583;p20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 · QUICK WINS · FASE 1 · 1–90 DÍAS · ALTO IMPACTO, BAJO ESFUERZO</a:t>
            </a:r>
            <a:endParaRPr/>
          </a:p>
        </p:txBody>
      </p:sp>
      <p:sp>
        <p:nvSpPr>
          <p:cNvPr id="584" name="Google Shape;584;p20"/>
          <p:cNvSpPr txBox="1"/>
          <p:nvPr/>
        </p:nvSpPr>
        <p:spPr>
          <a:xfrm>
            <a:off x="502920" y="1143000"/>
            <a:ext cx="10972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Acciones ejecutables en &lt;90 días con recursos actuales. Cada una mitiga un dolor del AS-IS y abre espacio para Big Bets.</a:t>
            </a:r>
            <a:endParaRPr/>
          </a:p>
        </p:txBody>
      </p:sp>
      <p:cxnSp>
        <p:nvCxnSpPr>
          <p:cNvPr id="585" name="Google Shape;585;p20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20"/>
          <p:cNvSpPr/>
          <p:nvPr/>
        </p:nvSpPr>
        <p:spPr>
          <a:xfrm>
            <a:off x="502920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0"/>
          <p:cNvSpPr/>
          <p:nvPr/>
        </p:nvSpPr>
        <p:spPr>
          <a:xfrm>
            <a:off x="502920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0"/>
          <p:cNvSpPr txBox="1"/>
          <p:nvPr/>
        </p:nvSpPr>
        <p:spPr>
          <a:xfrm>
            <a:off x="667512" y="2331722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A.1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Onboarding EMERCOM + Ambiente Workmed-Tech</a:t>
            </a:r>
            <a:endParaRPr/>
          </a:p>
        </p:txBody>
      </p:sp>
      <p:sp>
        <p:nvSpPr>
          <p:cNvPr id="589" name="Google Shape;589;p20"/>
          <p:cNvSpPr txBox="1"/>
          <p:nvPr/>
        </p:nvSpPr>
        <p:spPr>
          <a:xfrm>
            <a:off x="685800" y="2880360"/>
            <a:ext cx="230657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Cuenta AWS Workmed propia operativa, organización GitHub corporativa, migración del script Python (~2.553 líneas) en curso con Christian Urbina, EMERCOM onboarded como partner, tooling AI-augmented operativo.</a:t>
            </a:r>
            <a:endParaRPr/>
          </a:p>
        </p:txBody>
      </p:sp>
      <p:cxnSp>
        <p:nvCxnSpPr>
          <p:cNvPr id="590" name="Google Shape;590;p20"/>
          <p:cNvCxnSpPr/>
          <p:nvPr/>
        </p:nvCxnSpPr>
        <p:spPr>
          <a:xfrm>
            <a:off x="685800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1" name="Google Shape;591;p20"/>
          <p:cNvSpPr txBox="1"/>
          <p:nvPr/>
        </p:nvSpPr>
        <p:spPr>
          <a:xfrm>
            <a:off x="685800" y="5486400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en marcha · base de toda la sovereignty · no toca FlowMed legacy</a:t>
            </a:r>
            <a:endParaRPr/>
          </a:p>
        </p:txBody>
      </p:sp>
      <p:sp>
        <p:nvSpPr>
          <p:cNvPr id="592" name="Google Shape;592;p20"/>
          <p:cNvSpPr/>
          <p:nvPr/>
        </p:nvSpPr>
        <p:spPr>
          <a:xfrm>
            <a:off x="3339846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0"/>
          <p:cNvSpPr/>
          <p:nvPr/>
        </p:nvSpPr>
        <p:spPr>
          <a:xfrm>
            <a:off x="3339846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0"/>
          <p:cNvSpPr txBox="1"/>
          <p:nvPr/>
        </p:nvSpPr>
        <p:spPr>
          <a:xfrm>
            <a:off x="3477000" y="2331722"/>
            <a:ext cx="2397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A.2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Portal del Cliente · fase 1</a:t>
            </a:r>
            <a:endParaRPr/>
          </a:p>
        </p:txBody>
      </p:sp>
      <p:sp>
        <p:nvSpPr>
          <p:cNvPr id="595" name="Google Shape;595;p20"/>
          <p:cNvSpPr txBox="1"/>
          <p:nvPr/>
        </p:nvSpPr>
        <p:spPr>
          <a:xfrm>
            <a:off x="3522726" y="2880360"/>
            <a:ext cx="23067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Plataforma donde la mandante descarga plantilla canónica versionada, sube nómina, valida en línea (RUT + dígito + Registro Civil + catálogo) y corrige antes de cargar a FlowMed. </a:t>
            </a:r>
            <a:r>
              <a:rPr lang="en-US" sz="1000">
                <a:solidFill>
                  <a:srgbClr val="2C2C2C"/>
                </a:solidFill>
              </a:rPr>
              <a:t>Fase 1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canal directo Workmed↔mandante.</a:t>
            </a:r>
            <a:endParaRPr/>
          </a:p>
        </p:txBody>
      </p:sp>
      <p:cxnSp>
        <p:nvCxnSpPr>
          <p:cNvPr id="596" name="Google Shape;596;p20"/>
          <p:cNvCxnSpPr/>
          <p:nvPr/>
        </p:nvCxnSpPr>
        <p:spPr>
          <a:xfrm>
            <a:off x="3522726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7" name="Google Shape;597;p20"/>
          <p:cNvSpPr txBox="1"/>
          <p:nvPr/>
        </p:nvSpPr>
        <p:spPr>
          <a:xfrm>
            <a:off x="3522726" y="5486400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rompe lunes 'explosivos' + el 'todo o nada' · fase 1 de B.7</a:t>
            </a:r>
            <a:endParaRPr/>
          </a:p>
        </p:txBody>
      </p:sp>
      <p:sp>
        <p:nvSpPr>
          <p:cNvPr id="598" name="Google Shape;598;p20"/>
          <p:cNvSpPr/>
          <p:nvPr/>
        </p:nvSpPr>
        <p:spPr>
          <a:xfrm>
            <a:off x="6176772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0"/>
          <p:cNvSpPr/>
          <p:nvPr/>
        </p:nvSpPr>
        <p:spPr>
          <a:xfrm>
            <a:off x="6176772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0"/>
          <p:cNvSpPr txBox="1"/>
          <p:nvPr/>
        </p:nvSpPr>
        <p:spPr>
          <a:xfrm>
            <a:off x="6327589" y="2331722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A.3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Módulo de Producción · fase 1</a:t>
            </a:r>
            <a:endParaRPr/>
          </a:p>
        </p:txBody>
      </p:sp>
      <p:sp>
        <p:nvSpPr>
          <p:cNvPr id="601" name="Google Shape;601;p20"/>
          <p:cNvSpPr txBox="1"/>
          <p:nvPr/>
        </p:nvSpPr>
        <p:spPr>
          <a:xfrm>
            <a:off x="6359652" y="2880360"/>
            <a:ext cx="2306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A.3.1: valorización automatizada nocturna (job descarga producción + corre script Python + carga al inicio del día, sin Ignacio manual).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A.3.2: módulo Contraloría con acceso unificado SACMed/FlowMed + SharePoint y designación dirigida de médicos contralores.</a:t>
            </a:r>
            <a:endParaRPr/>
          </a:p>
        </p:txBody>
      </p:sp>
      <p:cxnSp>
        <p:nvCxnSpPr>
          <p:cNvPr id="602" name="Google Shape;602;p20"/>
          <p:cNvCxnSpPr/>
          <p:nvPr/>
        </p:nvCxnSpPr>
        <p:spPr>
          <a:xfrm>
            <a:off x="6359652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20"/>
          <p:cNvSpPr txBox="1"/>
          <p:nvPr/>
        </p:nvSpPr>
        <p:spPr>
          <a:xfrm>
            <a:off x="6359652" y="5486400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elimina dependencia diaria Ignacio · prerrequisito directo de B.4</a:t>
            </a:r>
            <a:endParaRPr/>
          </a:p>
        </p:txBody>
      </p:sp>
      <p:sp>
        <p:nvSpPr>
          <p:cNvPr id="604" name="Google Shape;604;p20"/>
          <p:cNvSpPr/>
          <p:nvPr/>
        </p:nvSpPr>
        <p:spPr>
          <a:xfrm>
            <a:off x="9013698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0"/>
          <p:cNvSpPr/>
          <p:nvPr/>
        </p:nvSpPr>
        <p:spPr>
          <a:xfrm>
            <a:off x="9013698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0"/>
          <p:cNvSpPr txBox="1"/>
          <p:nvPr/>
        </p:nvSpPr>
        <p:spPr>
          <a:xfrm>
            <a:off x="9111427" y="2421581"/>
            <a:ext cx="257402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i="0" u="none" strike="noStrike" cap="none" dirty="0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A.4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1" dirty="0" err="1">
                <a:solidFill>
                  <a:srgbClr val="FFFFFF"/>
                </a:solidFill>
              </a:rPr>
              <a:t>Recuperación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soberanía</a:t>
            </a:r>
            <a:r>
              <a:rPr lang="en-US" sz="1200" b="1" dirty="0">
                <a:solidFill>
                  <a:srgbClr val="FFFFFF"/>
                </a:solidFill>
              </a:rPr>
              <a:t> RDS</a:t>
            </a:r>
            <a:endParaRPr lang="en-US" dirty="0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607" name="Google Shape;607;p20"/>
          <p:cNvSpPr txBox="1"/>
          <p:nvPr/>
        </p:nvSpPr>
        <p:spPr>
          <a:xfrm>
            <a:off x="9196578" y="2880360"/>
            <a:ext cx="2306574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i="1" dirty="0">
                <a:solidFill>
                  <a:srgbClr val="2C2C2C"/>
                </a:solidFill>
              </a:rPr>
              <a:t>Tres </a:t>
            </a:r>
            <a:r>
              <a:rPr lang="en-US" sz="1000" i="1" dirty="0" err="1">
                <a:solidFill>
                  <a:srgbClr val="2C2C2C"/>
                </a:solidFill>
              </a:rPr>
              <a:t>componentes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simultáneos</a:t>
            </a:r>
            <a:r>
              <a:rPr lang="en-US" sz="1000" i="1" dirty="0">
                <a:solidFill>
                  <a:srgbClr val="2C2C2C"/>
                </a:solidFill>
              </a:rPr>
              <a:t> del Mes 1: </a:t>
            </a:r>
            <a:br>
              <a:rPr lang="en-US" sz="1000" i="1" dirty="0"/>
            </a:br>
            <a:r>
              <a:rPr lang="en-US" sz="1000" i="1" dirty="0">
                <a:solidFill>
                  <a:srgbClr val="2C2C2C"/>
                </a:solidFill>
              </a:rPr>
              <a:t>(1) </a:t>
            </a:r>
            <a:r>
              <a:rPr lang="en-US" sz="1000" i="1" dirty="0" err="1">
                <a:solidFill>
                  <a:srgbClr val="2C2C2C"/>
                </a:solidFill>
              </a:rPr>
              <a:t>contrato</a:t>
            </a:r>
            <a:r>
              <a:rPr lang="en-US" sz="1000" i="1" dirty="0">
                <a:solidFill>
                  <a:srgbClr val="2C2C2C"/>
                </a:solidFill>
              </a:rPr>
              <a:t> de </a:t>
            </a:r>
            <a:r>
              <a:rPr lang="en-US" sz="1000" i="1" dirty="0" err="1">
                <a:solidFill>
                  <a:srgbClr val="2C2C2C"/>
                </a:solidFill>
              </a:rPr>
              <a:t>encargo</a:t>
            </a:r>
            <a:r>
              <a:rPr lang="en-US" sz="1000" i="1" dirty="0">
                <a:solidFill>
                  <a:srgbClr val="2C2C2C"/>
                </a:solidFill>
              </a:rPr>
              <a:t> de </a:t>
            </a:r>
            <a:r>
              <a:rPr lang="en-US" sz="1000" i="1" dirty="0" err="1">
                <a:solidFill>
                  <a:srgbClr val="2C2C2C"/>
                </a:solidFill>
              </a:rPr>
              <a:t>tratamiento</a:t>
            </a:r>
            <a:r>
              <a:rPr lang="en-US" sz="1000" i="1" dirty="0">
                <a:solidFill>
                  <a:srgbClr val="2C2C2C"/>
                </a:solidFill>
              </a:rPr>
              <a:t> de </a:t>
            </a:r>
            <a:r>
              <a:rPr lang="en-US" sz="1000" i="1" dirty="0" err="1">
                <a:solidFill>
                  <a:srgbClr val="2C2C2C"/>
                </a:solidFill>
              </a:rPr>
              <a:t>datos</a:t>
            </a:r>
            <a:r>
              <a:rPr lang="en-US" sz="1000" i="1" dirty="0">
                <a:solidFill>
                  <a:srgbClr val="2C2C2C"/>
                </a:solidFill>
              </a:rPr>
              <a:t> con </a:t>
            </a:r>
            <a:r>
              <a:rPr lang="en-US" sz="1000" i="1" dirty="0" err="1">
                <a:solidFill>
                  <a:srgbClr val="2C2C2C"/>
                </a:solidFill>
              </a:rPr>
              <a:t>Secall</a:t>
            </a:r>
            <a:r>
              <a:rPr lang="en-US" sz="1000" i="1" dirty="0">
                <a:solidFill>
                  <a:srgbClr val="2C2C2C"/>
                </a:solidFill>
              </a:rPr>
              <a:t> (</a:t>
            </a:r>
            <a:r>
              <a:rPr lang="en-US" sz="1000" i="1" dirty="0" err="1">
                <a:solidFill>
                  <a:srgbClr val="2C2C2C"/>
                </a:solidFill>
              </a:rPr>
              <a:t>cláusulas</a:t>
            </a:r>
            <a:r>
              <a:rPr lang="en-US" sz="1000" i="1" dirty="0">
                <a:solidFill>
                  <a:srgbClr val="2C2C2C"/>
                </a:solidFill>
              </a:rPr>
              <a:t> Ley 19.628 + 21.719)</a:t>
            </a:r>
            <a:br>
              <a:rPr lang="en-US" sz="1000" i="1" dirty="0"/>
            </a:br>
            <a:br>
              <a:rPr lang="en-US" sz="1000" i="1" dirty="0"/>
            </a:br>
            <a:r>
              <a:rPr lang="en-US" sz="1000" i="1" dirty="0">
                <a:solidFill>
                  <a:srgbClr val="2C2C2C"/>
                </a:solidFill>
              </a:rPr>
              <a:t>(2) </a:t>
            </a:r>
            <a:r>
              <a:rPr lang="en-US" sz="1000" i="1" dirty="0" err="1">
                <a:solidFill>
                  <a:srgbClr val="2C2C2C"/>
                </a:solidFill>
              </a:rPr>
              <a:t>acceso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administrativo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paralelo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Workmed</a:t>
            </a:r>
            <a:r>
              <a:rPr lang="en-US" sz="1000" i="1" dirty="0">
                <a:solidFill>
                  <a:srgbClr val="2C2C2C"/>
                </a:solidFill>
              </a:rPr>
              <a:t> </a:t>
            </a:r>
            <a:r>
              <a:rPr lang="en-US" sz="1000" i="1" dirty="0" err="1">
                <a:solidFill>
                  <a:srgbClr val="2C2C2C"/>
                </a:solidFill>
              </a:rPr>
              <a:t>sobre</a:t>
            </a:r>
            <a:r>
              <a:rPr lang="en-US" sz="1000" i="1" dirty="0">
                <a:solidFill>
                  <a:srgbClr val="2C2C2C"/>
                </a:solidFill>
              </a:rPr>
              <a:t> AWS RDS </a:t>
            </a:r>
            <a:br>
              <a:rPr lang="en-US" sz="1000" i="1" dirty="0"/>
            </a:br>
            <a:endParaRPr lang="en-US" sz="1000" i="1" dirty="0">
              <a:solidFill>
                <a:srgbClr val="2C2C2C"/>
              </a:solidFill>
            </a:endParaRPr>
          </a:p>
          <a:p>
            <a:r>
              <a:rPr lang="en-US" sz="1000" i="1" dirty="0">
                <a:solidFill>
                  <a:srgbClr val="2C2C2C"/>
                </a:solidFill>
              </a:rPr>
              <a:t>(3) </a:t>
            </a:r>
            <a:r>
              <a:rPr lang="en-US" sz="1000" i="1" dirty="0" err="1">
                <a:solidFill>
                  <a:srgbClr val="2C2C2C"/>
                </a:solidFill>
              </a:rPr>
              <a:t>individualizar</a:t>
            </a:r>
            <a:r>
              <a:rPr lang="en-US" sz="1000" i="1" dirty="0">
                <a:solidFill>
                  <a:srgbClr val="2C2C2C"/>
                </a:solidFill>
              </a:rPr>
              <a:t> </a:t>
            </a:r>
            <a:r>
              <a:rPr lang="en-US" sz="1000" i="1" dirty="0" err="1">
                <a:solidFill>
                  <a:srgbClr val="2C2C2C"/>
                </a:solidFill>
              </a:rPr>
              <a:t>credenciales</a:t>
            </a:r>
            <a:r>
              <a:rPr lang="en-US" sz="1000" i="1" dirty="0">
                <a:solidFill>
                  <a:srgbClr val="2C2C2C"/>
                </a:solidFill>
              </a:rPr>
              <a:t> con MFA + </a:t>
            </a:r>
            <a:r>
              <a:rPr lang="en-US" sz="1000" i="1" dirty="0" err="1">
                <a:solidFill>
                  <a:srgbClr val="2C2C2C"/>
                </a:solidFill>
              </a:rPr>
              <a:t>cerrar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cuenta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genérica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compartida</a:t>
            </a:r>
            <a:endParaRPr lang="en-US" sz="1000" dirty="0"/>
          </a:p>
          <a:p>
            <a:endParaRPr lang="en-US" sz="1000" i="1" dirty="0">
              <a:solidFill>
                <a:srgbClr val="2C2C2C"/>
              </a:solidFill>
            </a:endParaRPr>
          </a:p>
          <a:p>
            <a:r>
              <a:rPr lang="en-US" sz="1000" i="1" dirty="0">
                <a:solidFill>
                  <a:srgbClr val="2C2C2C"/>
                </a:solidFill>
              </a:rPr>
              <a:t>Cierra </a:t>
            </a:r>
            <a:r>
              <a:rPr lang="en-US" sz="1000" i="1" dirty="0" err="1">
                <a:solidFill>
                  <a:srgbClr val="2C2C2C"/>
                </a:solidFill>
              </a:rPr>
              <a:t>simultáneamente</a:t>
            </a:r>
            <a:r>
              <a:rPr lang="en-US" sz="1000" dirty="0" err="1"/>
              <a:t> S1 + </a:t>
            </a:r>
            <a:r>
              <a:rPr lang="en-US" sz="1000" dirty="0"/>
              <a:t>S</a:t>
            </a:r>
            <a:r>
              <a:rPr lang="en-US" sz="1000" dirty="0" err="1"/>
              <a:t>2 + S4</a:t>
            </a:r>
            <a:r>
              <a:rPr lang="en-US" sz="1000" dirty="0"/>
              <a:t> </a:t>
            </a:r>
            <a:r>
              <a:rPr lang="en-US" sz="1000" dirty="0" err="1"/>
              <a:t>+ I1 + C</a:t>
            </a:r>
            <a:r>
              <a:rPr lang="en-US" sz="1000" dirty="0"/>
              <a:t>3 + C4.</a:t>
            </a:r>
            <a:endParaRPr lang="en-US" sz="1000" i="1" dirty="0">
              <a:solidFill>
                <a:srgbClr val="2C2C2C"/>
              </a:solidFill>
            </a:endParaRPr>
          </a:p>
        </p:txBody>
      </p:sp>
      <p:cxnSp>
        <p:nvCxnSpPr>
          <p:cNvPr id="608" name="Google Shape;608;p20"/>
          <p:cNvCxnSpPr/>
          <p:nvPr/>
        </p:nvCxnSpPr>
        <p:spPr>
          <a:xfrm>
            <a:off x="9196578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9" name="Google Shape;609;p20"/>
          <p:cNvSpPr txBox="1"/>
          <p:nvPr/>
        </p:nvSpPr>
        <p:spPr>
          <a:xfrm>
            <a:off x="9196578" y="5486400"/>
            <a:ext cx="23065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i="0" u="none" strike="noStrike" cap="none" dirty="0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prioridad</a:t>
            </a:r>
            <a:r>
              <a:rPr lang="en-US" sz="900" i="1" dirty="0">
                <a:solidFill>
                  <a:schemeClr val="tx1"/>
                </a:solidFill>
              </a:rPr>
              <a:t> cero · sin </a:t>
            </a:r>
            <a:r>
              <a:rPr lang="en-US" sz="900" i="1" dirty="0" err="1">
                <a:solidFill>
                  <a:schemeClr val="tx1"/>
                </a:solidFill>
              </a:rPr>
              <a:t>esto</a:t>
            </a:r>
            <a:r>
              <a:rPr lang="en-US" sz="900" i="1" dirty="0">
                <a:solidFill>
                  <a:schemeClr val="tx1"/>
                </a:solidFill>
              </a:rPr>
              <a:t>, </a:t>
            </a:r>
            <a:r>
              <a:rPr lang="en-US" sz="90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 i="1" dirty="0">
                <a:solidFill>
                  <a:schemeClr val="tx1"/>
                </a:solidFill>
              </a:rPr>
              <a:t>.1, B.1, B.2 son </a:t>
            </a:r>
            <a:r>
              <a:rPr lang="en-US" sz="900" i="1" dirty="0" err="1">
                <a:solidFill>
                  <a:schemeClr val="tx1"/>
                </a:solidFill>
              </a:rPr>
              <a:t>aspiracionale</a:t>
            </a:r>
            <a:r>
              <a:rPr lang="en-US" sz="900" i="1" dirty="0" err="1">
                <a:solidFill>
                  <a:srgbClr val="2D6144"/>
                </a:solidFill>
              </a:rPr>
              <a:t>s</a:t>
            </a:r>
            <a:endParaRPr lang="en-US" sz="900" i="1" dirty="0" err="1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2D6144"/>
              </a:solidFill>
            </a:endParaRPr>
          </a:p>
        </p:txBody>
      </p:sp>
      <p:sp>
        <p:nvSpPr>
          <p:cNvPr id="610" name="Google Shape;610;p20"/>
          <p:cNvSpPr/>
          <p:nvPr/>
        </p:nvSpPr>
        <p:spPr>
          <a:xfrm>
            <a:off x="502920" y="6126480"/>
            <a:ext cx="11183112" cy="38404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0"/>
          <p:cNvSpPr txBox="1"/>
          <p:nvPr/>
        </p:nvSpPr>
        <p:spPr>
          <a:xfrm>
            <a:off x="502920" y="6199632"/>
            <a:ext cx="111831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¿El comité valida arrancar A.1, A.2, A.3 y A.4 en los primeros 90 días?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1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2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1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CUADRANTE B · BIG BETS</a:t>
            </a:r>
            <a:endParaRPr/>
          </a:p>
        </p:txBody>
      </p:sp>
      <p:cxnSp>
        <p:nvCxnSpPr>
          <p:cNvPr id="620" name="Google Shape;620;p21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1" name="Google Shape;621;p21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622" name="Google Shape;622;p21"/>
          <p:cNvSpPr txBox="1"/>
          <p:nvPr/>
        </p:nvSpPr>
        <p:spPr>
          <a:xfrm>
            <a:off x="10989365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26</a:t>
            </a:r>
            <a:endParaRPr/>
          </a:p>
        </p:txBody>
      </p:sp>
      <p:sp>
        <p:nvSpPr>
          <p:cNvPr id="623" name="Google Shape;623;p21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B · BIG BETS · FASE 2 · 91–180 DÍAS · ALTO IMPACTO, ALTO ESFUERZO</a:t>
            </a:r>
            <a:endParaRPr/>
          </a:p>
        </p:txBody>
      </p:sp>
      <p:sp>
        <p:nvSpPr>
          <p:cNvPr id="624" name="Google Shape;624;p21"/>
          <p:cNvSpPr txBox="1"/>
          <p:nvPr/>
        </p:nvSpPr>
        <p:spPr>
          <a:xfrm>
            <a:off x="502920" y="1143000"/>
            <a:ext cx="10972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Palancas estratégicas que materializan la TI Sovereignty. No es rapidez — es magnitud y profundidad.</a:t>
            </a:r>
            <a:endParaRPr/>
          </a:p>
        </p:txBody>
      </p:sp>
      <p:cxnSp>
        <p:nvCxnSpPr>
          <p:cNvPr id="625" name="Google Shape;625;p21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6" name="Google Shape;626;p21"/>
          <p:cNvSpPr/>
          <p:nvPr/>
        </p:nvSpPr>
        <p:spPr>
          <a:xfrm>
            <a:off x="502920" y="1929384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502920" y="1929384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1"/>
          <p:cNvSpPr txBox="1"/>
          <p:nvPr/>
        </p:nvSpPr>
        <p:spPr>
          <a:xfrm>
            <a:off x="667412" y="2039119"/>
            <a:ext cx="2397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B.1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Workmed Identity Service</a:t>
            </a:r>
            <a:endParaRPr/>
          </a:p>
        </p:txBody>
      </p:sp>
      <p:sp>
        <p:nvSpPr>
          <p:cNvPr id="629" name="Google Shape;629;p21"/>
          <p:cNvSpPr txBox="1"/>
          <p:nvPr/>
        </p:nvSpPr>
        <p:spPr>
          <a:xfrm>
            <a:off x="685800" y="2523744"/>
            <a:ext cx="23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Primer microservicio de FlowMed 2.0 sobre AWS propia. Worker + client + APIs lectura.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Elimina ~50% del script Python de Rodrigo (depuración de RUTs).</a:t>
            </a:r>
            <a:endParaRPr/>
          </a:p>
        </p:txBody>
      </p:sp>
      <p:cxnSp>
        <p:nvCxnSpPr>
          <p:cNvPr id="630" name="Google Shape;630;p21"/>
          <p:cNvCxnSpPr/>
          <p:nvPr/>
        </p:nvCxnSpPr>
        <p:spPr>
          <a:xfrm>
            <a:off x="685800" y="3483864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1" name="Google Shape;631;p21"/>
          <p:cNvSpPr txBox="1"/>
          <p:nvPr/>
        </p:nvSpPr>
        <p:spPr>
          <a:xfrm>
            <a:off x="685800" y="3575304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primer entregable concreto de la sovereignty</a:t>
            </a:r>
            <a:endParaRPr/>
          </a:p>
        </p:txBody>
      </p:sp>
      <p:sp>
        <p:nvSpPr>
          <p:cNvPr id="632" name="Google Shape;632;p21"/>
          <p:cNvSpPr/>
          <p:nvPr/>
        </p:nvSpPr>
        <p:spPr>
          <a:xfrm>
            <a:off x="3339846" y="1929384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1"/>
          <p:cNvSpPr/>
          <p:nvPr/>
        </p:nvSpPr>
        <p:spPr>
          <a:xfrm>
            <a:off x="3339846" y="1929384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1"/>
          <p:cNvSpPr txBox="1"/>
          <p:nvPr/>
        </p:nvSpPr>
        <p:spPr>
          <a:xfrm>
            <a:off x="3504438" y="1988819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B.2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FlowMed 2.0 sobre AWS Workmed propia</a:t>
            </a:r>
            <a:endParaRPr/>
          </a:p>
        </p:txBody>
      </p:sp>
      <p:sp>
        <p:nvSpPr>
          <p:cNvPr id="635" name="Google Shape;635;p21"/>
          <p:cNvSpPr txBox="1"/>
          <p:nvPr/>
        </p:nvSpPr>
        <p:spPr>
          <a:xfrm>
            <a:off x="3522726" y="2523744"/>
            <a:ext cx="23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Reemplazo del FlowMed legacy administrado por Secall. Equipo TI deja de ser cliente y pasa a dueño. Deliverable derivado: servicio de datos operativos en tiempo real (sucesor de Power BI).</a:t>
            </a:r>
            <a:endParaRPr sz="1000"/>
          </a:p>
        </p:txBody>
      </p:sp>
      <p:cxnSp>
        <p:nvCxnSpPr>
          <p:cNvPr id="636" name="Google Shape;636;p21"/>
          <p:cNvCxnSpPr/>
          <p:nvPr/>
        </p:nvCxnSpPr>
        <p:spPr>
          <a:xfrm>
            <a:off x="3522726" y="3483864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p21"/>
          <p:cNvSpPr txBox="1"/>
          <p:nvPr/>
        </p:nvSpPr>
        <p:spPr>
          <a:xfrm>
            <a:off x="3522726" y="3575304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rompe dependencia Secall · habilita real-time</a:t>
            </a:r>
            <a:endParaRPr/>
          </a:p>
        </p:txBody>
      </p:sp>
      <p:sp>
        <p:nvSpPr>
          <p:cNvPr id="638" name="Google Shape;638;p21"/>
          <p:cNvSpPr/>
          <p:nvPr/>
        </p:nvSpPr>
        <p:spPr>
          <a:xfrm>
            <a:off x="6176772" y="1929384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6176772" y="1929384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1"/>
          <p:cNvSpPr txBox="1"/>
          <p:nvPr/>
        </p:nvSpPr>
        <p:spPr>
          <a:xfrm>
            <a:off x="6313927" y="1988819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B.3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Pipeline digitalización acreditados</a:t>
            </a:r>
            <a:endParaRPr/>
          </a:p>
        </p:txBody>
      </p:sp>
      <p:sp>
        <p:nvSpPr>
          <p:cNvPr id="641" name="Google Shape;641;p21"/>
          <p:cNvSpPr txBox="1"/>
          <p:nvPr/>
        </p:nvSpPr>
        <p:spPr>
          <a:xfrm>
            <a:off x="6359652" y="2523744"/>
            <a:ext cx="23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Ingestión + extracción estructurada (OCR + parsing) Workmed-side de los 6 acreditados</a:t>
            </a:r>
            <a:r>
              <a:rPr lang="en-US" sz="1000">
                <a:solidFill>
                  <a:srgbClr val="2C2C2C"/>
                </a:solidFill>
              </a:rPr>
              <a:t>, s</a:t>
            </a: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in imponerles Megafy u otros.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Carga única a FlowMed/SACMed.</a:t>
            </a:r>
            <a:endParaRPr sz="1000"/>
          </a:p>
        </p:txBody>
      </p:sp>
      <p:cxnSp>
        <p:nvCxnSpPr>
          <p:cNvPr id="642" name="Google Shape;642;p21"/>
          <p:cNvCxnSpPr/>
          <p:nvPr/>
        </p:nvCxnSpPr>
        <p:spPr>
          <a:xfrm>
            <a:off x="6359652" y="3483864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3" name="Google Shape;643;p21"/>
          <p:cNvSpPr txBox="1"/>
          <p:nvPr/>
        </p:nvSpPr>
        <p:spPr>
          <a:xfrm>
            <a:off x="6359652" y="3575304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0% digitación manual · habilita 4 downstream</a:t>
            </a:r>
            <a:endParaRPr/>
          </a:p>
        </p:txBody>
      </p:sp>
      <p:sp>
        <p:nvSpPr>
          <p:cNvPr id="644" name="Google Shape;644;p21"/>
          <p:cNvSpPr/>
          <p:nvPr/>
        </p:nvSpPr>
        <p:spPr>
          <a:xfrm>
            <a:off x="9013698" y="1929384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1"/>
          <p:cNvSpPr/>
          <p:nvPr/>
        </p:nvSpPr>
        <p:spPr>
          <a:xfrm>
            <a:off x="9013698" y="1929384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1"/>
          <p:cNvSpPr txBox="1"/>
          <p:nvPr/>
        </p:nvSpPr>
        <p:spPr>
          <a:xfrm>
            <a:off x="9178290" y="1988819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B.4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Cola dirigida + pre-informe IA · doble contraloría humana</a:t>
            </a:r>
            <a:endParaRPr/>
          </a:p>
        </p:txBody>
      </p:sp>
      <p:sp>
        <p:nvSpPr>
          <p:cNvPr id="647" name="Google Shape;647;p21"/>
          <p:cNvSpPr txBox="1"/>
          <p:nvPr/>
        </p:nvSpPr>
        <p:spPr>
          <a:xfrm>
            <a:off x="9190530" y="2523744"/>
            <a:ext cx="2306700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Tickets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internos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rutean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peso de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batería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asistente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pre-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recomienda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apto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/no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apto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transitorio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en-US" sz="900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Firma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médica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única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autoridad</a:t>
            </a:r>
            <a:r>
              <a:rPr lang="en-US" sz="900" b="0" i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legal </a:t>
            </a:r>
            <a:r>
              <a:rPr lang="en-US" sz="900" b="0" i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sostenida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i="1" dirty="0">
                <a:solidFill>
                  <a:srgbClr val="2C2C2C"/>
                </a:solidFill>
              </a:rPr>
              <a:t>+ doble </a:t>
            </a:r>
            <a:r>
              <a:rPr lang="en-US" sz="900" i="1" dirty="0" err="1">
                <a:solidFill>
                  <a:srgbClr val="2C2C2C"/>
                </a:solidFill>
              </a:rPr>
              <a:t>contraloría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como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bloqueo</a:t>
            </a:r>
            <a:r>
              <a:rPr lang="en-US" sz="900" i="1" dirty="0">
                <a:solidFill>
                  <a:srgbClr val="2C2C2C"/>
                </a:solidFill>
              </a:rPr>
              <a:t> formal </a:t>
            </a:r>
            <a:r>
              <a:rPr lang="en-US" sz="900" i="1" dirty="0" err="1">
                <a:solidFill>
                  <a:srgbClr val="2C2C2C"/>
                </a:solidFill>
              </a:rPr>
              <a:t>en</a:t>
            </a:r>
            <a:r>
              <a:rPr lang="en-US" sz="900" i="1" dirty="0">
                <a:solidFill>
                  <a:srgbClr val="2C2C2C"/>
                </a:solidFill>
              </a:rPr>
              <a:t> FlowMed (campo </a:t>
            </a:r>
            <a:r>
              <a:rPr lang="en-US" sz="900" i="1" dirty="0" err="1">
                <a:solidFill>
                  <a:srgbClr val="2C2C2C"/>
                </a:solidFill>
              </a:rPr>
              <a:t>obligatorio</a:t>
            </a:r>
            <a:r>
              <a:rPr lang="en-US" sz="900" i="1" dirty="0">
                <a:solidFill>
                  <a:srgbClr val="2C2C2C"/>
                </a:solidFill>
              </a:rPr>
              <a:t> · </a:t>
            </a:r>
            <a:r>
              <a:rPr lang="en-US" sz="900" i="1" dirty="0" err="1">
                <a:solidFill>
                  <a:srgbClr val="2C2C2C"/>
                </a:solidFill>
              </a:rPr>
              <a:t>Secall</a:t>
            </a:r>
            <a:r>
              <a:rPr lang="en-US" sz="900" i="1" dirty="0">
                <a:solidFill>
                  <a:srgbClr val="2C2C2C"/>
                </a:solidFill>
              </a:rPr>
              <a:t> </a:t>
            </a:r>
            <a:r>
              <a:rPr lang="en-US" sz="900" i="1" dirty="0" err="1">
                <a:solidFill>
                  <a:srgbClr val="2C2C2C"/>
                </a:solidFill>
              </a:rPr>
              <a:t>comprometido</a:t>
            </a:r>
            <a:r>
              <a:rPr lang="en-US" sz="900" i="1" dirty="0">
                <a:solidFill>
                  <a:srgbClr val="2C2C2C"/>
                </a:solidFill>
              </a:rPr>
              <a:t>).</a:t>
            </a:r>
            <a:endParaRPr lang="en-US" sz="900" dirty="0">
              <a:solidFill>
                <a:srgbClr val="2C2C2C"/>
              </a:solidFill>
            </a:endParaRPr>
          </a:p>
          <a:p>
            <a:endParaRPr lang="en-US" sz="1000" dirty="0">
              <a:solidFill>
                <a:srgbClr val="2C2C2C"/>
              </a:solidFill>
            </a:endParaRPr>
          </a:p>
        </p:txBody>
      </p:sp>
      <p:cxnSp>
        <p:nvCxnSpPr>
          <p:cNvPr id="648" name="Google Shape;648;p21"/>
          <p:cNvCxnSpPr/>
          <p:nvPr/>
        </p:nvCxnSpPr>
        <p:spPr>
          <a:xfrm>
            <a:off x="9196578" y="3483864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9" name="Google Shape;649;p21"/>
          <p:cNvSpPr txBox="1"/>
          <p:nvPr/>
        </p:nvSpPr>
        <p:spPr>
          <a:xfrm>
            <a:off x="9196578" y="3575304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productividad 6 → 12-15 inf/h proyectado</a:t>
            </a:r>
            <a:endParaRPr/>
          </a:p>
        </p:txBody>
      </p:sp>
      <p:sp>
        <p:nvSpPr>
          <p:cNvPr id="650" name="Google Shape;650;p21"/>
          <p:cNvSpPr/>
          <p:nvPr/>
        </p:nvSpPr>
        <p:spPr>
          <a:xfrm>
            <a:off x="502920" y="4197096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502920" y="4197096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1"/>
          <p:cNvSpPr txBox="1"/>
          <p:nvPr/>
        </p:nvSpPr>
        <p:spPr>
          <a:xfrm>
            <a:off x="667512" y="4229093"/>
            <a:ext cx="2397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B.5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Integración FlowMed ↔ HubSpot · sobre plataforma propia</a:t>
            </a:r>
            <a:endParaRPr/>
          </a:p>
        </p:txBody>
      </p:sp>
      <p:sp>
        <p:nvSpPr>
          <p:cNvPr id="653" name="Google Shape;653;p21"/>
          <p:cNvSpPr txBox="1"/>
          <p:nvPr/>
        </p:nvSpPr>
        <p:spPr>
          <a:xfrm>
            <a:off x="685800" y="4791456"/>
            <a:ext cx="230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Retoma el intento 2024 fracasado, ahora como flujo nativo: cliente firma convenio en HubSpot y existe en Identity Service desde día 1.</a:t>
            </a:r>
            <a:endParaRPr/>
          </a:p>
        </p:txBody>
      </p:sp>
      <p:cxnSp>
        <p:nvCxnSpPr>
          <p:cNvPr id="654" name="Google Shape;654;p21"/>
          <p:cNvCxnSpPr/>
          <p:nvPr/>
        </p:nvCxnSpPr>
        <p:spPr>
          <a:xfrm>
            <a:off x="685800" y="5751576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p21"/>
          <p:cNvSpPr txBox="1"/>
          <p:nvPr/>
        </p:nvSpPr>
        <p:spPr>
          <a:xfrm>
            <a:off x="685800" y="5799686"/>
            <a:ext cx="230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deja de ser anexo afuera · pasa a flujo nativo</a:t>
            </a:r>
            <a:endParaRPr/>
          </a:p>
        </p:txBody>
      </p:sp>
      <p:sp>
        <p:nvSpPr>
          <p:cNvPr id="656" name="Google Shape;656;p21"/>
          <p:cNvSpPr/>
          <p:nvPr/>
        </p:nvSpPr>
        <p:spPr>
          <a:xfrm>
            <a:off x="3339846" y="4197096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1"/>
          <p:cNvSpPr/>
          <p:nvPr/>
        </p:nvSpPr>
        <p:spPr>
          <a:xfrm>
            <a:off x="3339846" y="4197096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1"/>
          <p:cNvSpPr txBox="1"/>
          <p:nvPr/>
        </p:nvSpPr>
        <p:spPr>
          <a:xfrm>
            <a:off x="3477000" y="4229093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B.6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Marco de Gobernanza de Datos</a:t>
            </a:r>
            <a:endParaRPr/>
          </a:p>
        </p:txBody>
      </p:sp>
      <p:sp>
        <p:nvSpPr>
          <p:cNvPr id="659" name="Google Shape;659;p21"/>
          <p:cNvSpPr txBox="1"/>
          <p:nvPr/>
        </p:nvSpPr>
        <p:spPr>
          <a:xfrm>
            <a:off x="3522726" y="4791456"/>
            <a:ext cx="23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DPO designado · custodios por dominio · comité de cambios mensual · políticas de versionado · log auditable de accesos.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Cierra hallazgo 11 (gobernanza ausente).</a:t>
            </a:r>
            <a:endParaRPr/>
          </a:p>
        </p:txBody>
      </p:sp>
      <p:cxnSp>
        <p:nvCxnSpPr>
          <p:cNvPr id="660" name="Google Shape;660;p21"/>
          <p:cNvCxnSpPr/>
          <p:nvPr/>
        </p:nvCxnSpPr>
        <p:spPr>
          <a:xfrm>
            <a:off x="3522726" y="5751576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1" name="Google Shape;661;p21"/>
          <p:cNvSpPr txBox="1"/>
          <p:nvPr/>
        </p:nvSpPr>
        <p:spPr>
          <a:xfrm>
            <a:off x="3522726" y="5792716"/>
            <a:ext cx="230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compliance Ley 21.719 + ISO por arquitectura</a:t>
            </a:r>
            <a:endParaRPr/>
          </a:p>
        </p:txBody>
      </p:sp>
      <p:sp>
        <p:nvSpPr>
          <p:cNvPr id="662" name="Google Shape;662;p21"/>
          <p:cNvSpPr/>
          <p:nvPr/>
        </p:nvSpPr>
        <p:spPr>
          <a:xfrm>
            <a:off x="6176772" y="4197096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1"/>
          <p:cNvSpPr/>
          <p:nvPr/>
        </p:nvSpPr>
        <p:spPr>
          <a:xfrm>
            <a:off x="6176772" y="4197096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1"/>
          <p:cNvSpPr txBox="1"/>
          <p:nvPr/>
        </p:nvSpPr>
        <p:spPr>
          <a:xfrm>
            <a:off x="6313927" y="4229093"/>
            <a:ext cx="2397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B.7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Portal del Cliente · fase 2</a:t>
            </a:r>
            <a:endParaRPr/>
          </a:p>
        </p:txBody>
      </p:sp>
      <p:sp>
        <p:nvSpPr>
          <p:cNvPr id="665" name="Google Shape;665;p21"/>
          <p:cNvSpPr txBox="1"/>
          <p:nvPr/>
        </p:nvSpPr>
        <p:spPr>
          <a:xfrm>
            <a:off x="6359652" y="4791456"/>
            <a:ext cx="230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Expansión de A.2 sobre la sovereignty: panel deudas + visibilidad costos + entrega informes + trazabilidad end-to-end + alertas aptitud por vencer.</a:t>
            </a:r>
            <a:endParaRPr sz="1000"/>
          </a:p>
        </p:txBody>
      </p:sp>
      <p:cxnSp>
        <p:nvCxnSpPr>
          <p:cNvPr id="666" name="Google Shape;666;p21"/>
          <p:cNvCxnSpPr/>
          <p:nvPr/>
        </p:nvCxnSpPr>
        <p:spPr>
          <a:xfrm>
            <a:off x="6359652" y="5751576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7" name="Google Shape;667;p21"/>
          <p:cNvSpPr txBox="1"/>
          <p:nvPr/>
        </p:nvSpPr>
        <p:spPr>
          <a:xfrm>
            <a:off x="6359652" y="5792716"/>
            <a:ext cx="230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delivery channel de modelos contractuales avanzados</a:t>
            </a:r>
            <a:endParaRPr/>
          </a:p>
        </p:txBody>
      </p:sp>
      <p:sp>
        <p:nvSpPr>
          <p:cNvPr id="668" name="Google Shape;668;p21"/>
          <p:cNvSpPr/>
          <p:nvPr/>
        </p:nvSpPr>
        <p:spPr>
          <a:xfrm>
            <a:off x="9013698" y="4197096"/>
            <a:ext cx="2672334" cy="210312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/>
          <p:nvPr/>
        </p:nvSpPr>
        <p:spPr>
          <a:xfrm>
            <a:off x="9013698" y="4197096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1"/>
          <p:cNvSpPr txBox="1"/>
          <p:nvPr/>
        </p:nvSpPr>
        <p:spPr>
          <a:xfrm>
            <a:off x="9178290" y="4229093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B.8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Cierre contractual del mes con clientes top</a:t>
            </a:r>
            <a:endParaRPr/>
          </a:p>
        </p:txBody>
      </p:sp>
      <p:sp>
        <p:nvSpPr>
          <p:cNvPr id="671" name="Google Shape;671;p21"/>
          <p:cNvSpPr txBox="1"/>
          <p:nvPr/>
        </p:nvSpPr>
        <p:spPr>
          <a:xfrm>
            <a:off x="9196578" y="4791456"/>
            <a:ext cx="23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Renegociación cliente por cliente de fecha de corte dura (ej. día 5 hábil).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Apalancado en B.3 + A.3.1 + B.4 + B.6. </a:t>
            </a: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Trabajo contractual, no técnico.</a:t>
            </a:r>
            <a:endParaRPr sz="1000"/>
          </a:p>
        </p:txBody>
      </p:sp>
      <p:cxnSp>
        <p:nvCxnSpPr>
          <p:cNvPr id="672" name="Google Shape;672;p21"/>
          <p:cNvCxnSpPr/>
          <p:nvPr/>
        </p:nvCxnSpPr>
        <p:spPr>
          <a:xfrm>
            <a:off x="9196578" y="5751576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3" name="Google Shape;673;p21"/>
          <p:cNvSpPr txBox="1"/>
          <p:nvPr/>
        </p:nvSpPr>
        <p:spPr>
          <a:xfrm>
            <a:off x="9196575" y="5814050"/>
            <a:ext cx="2672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recupera 2–3 días de ventaja para </a:t>
            </a:r>
            <a:b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facturar/mes</a:t>
            </a:r>
            <a:endParaRPr/>
          </a:p>
        </p:txBody>
      </p:sp>
      <p:sp>
        <p:nvSpPr>
          <p:cNvPr id="674" name="Google Shape;674;p21"/>
          <p:cNvSpPr/>
          <p:nvPr/>
        </p:nvSpPr>
        <p:spPr>
          <a:xfrm>
            <a:off x="502920" y="6126480"/>
            <a:ext cx="11183112" cy="38404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1"/>
          <p:cNvSpPr txBox="1"/>
          <p:nvPr/>
        </p:nvSpPr>
        <p:spPr>
          <a:xfrm>
            <a:off x="502920" y="6199632"/>
            <a:ext cx="111831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¿El comité valida estas 8 apuestas estructurales como el core del programa?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2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2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2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CUADRANTE C · FILL-INS</a:t>
            </a:r>
            <a:endParaRPr/>
          </a:p>
        </p:txBody>
      </p:sp>
      <p:cxnSp>
        <p:nvCxnSpPr>
          <p:cNvPr id="684" name="Google Shape;684;p22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5" name="Google Shape;685;p22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686" name="Google Shape;686;p22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27</a:t>
            </a:r>
          </a:p>
        </p:txBody>
      </p:sp>
      <p:sp>
        <p:nvSpPr>
          <p:cNvPr id="687" name="Google Shape;687;p22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E6E82"/>
                </a:solidFill>
                <a:latin typeface="Arial"/>
                <a:ea typeface="Arial"/>
                <a:cs typeface="Arial"/>
                <a:sym typeface="Arial"/>
              </a:rPr>
              <a:t>C · FILL-INS · BAJO IMPACTO, BAJO ESFUERZO · TRANSVERSAL A LAS 3 FASES</a:t>
            </a:r>
            <a:endParaRPr/>
          </a:p>
        </p:txBody>
      </p:sp>
      <p:sp>
        <p:nvSpPr>
          <p:cNvPr id="688" name="Google Shape;688;p22"/>
          <p:cNvSpPr txBox="1"/>
          <p:nvPr/>
        </p:nvSpPr>
        <p:spPr>
          <a:xfrm>
            <a:off x="502920" y="1143000"/>
            <a:ext cx="10972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Mejoras puntuales con dueños cercanos. No mueven la aguja estructural pero descargan trabajo cotidiano y eliminan fricción visible.</a:t>
            </a:r>
            <a:endParaRPr/>
          </a:p>
        </p:txBody>
      </p:sp>
      <p:cxnSp>
        <p:nvCxnSpPr>
          <p:cNvPr id="689" name="Google Shape;689;p22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0" name="Google Shape;690;p22"/>
          <p:cNvSpPr/>
          <p:nvPr/>
        </p:nvSpPr>
        <p:spPr>
          <a:xfrm>
            <a:off x="502925" y="2285950"/>
            <a:ext cx="2672400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2"/>
          <p:cNvSpPr/>
          <p:nvPr/>
        </p:nvSpPr>
        <p:spPr>
          <a:xfrm>
            <a:off x="502920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2"/>
          <p:cNvSpPr txBox="1"/>
          <p:nvPr/>
        </p:nvSpPr>
        <p:spPr>
          <a:xfrm>
            <a:off x="640187" y="2311347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C.1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Documentación del modelo de datos de FlowMed</a:t>
            </a:r>
            <a:endParaRPr/>
          </a:p>
        </p:txBody>
      </p:sp>
      <p:sp>
        <p:nvSpPr>
          <p:cNvPr id="693" name="Google Shape;693;p22"/>
          <p:cNvSpPr txBox="1"/>
          <p:nvPr/>
        </p:nvSpPr>
        <p:spPr>
          <a:xfrm>
            <a:off x="685800" y="3163835"/>
            <a:ext cx="2306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Hoy no existe (§3 dolor 10 mapa-cruzado). Hito previo a explotar datos clínicos como producto y prerrequisito de FlowMed 2.0.</a:t>
            </a:r>
            <a:endParaRPr/>
          </a:p>
        </p:txBody>
      </p:sp>
      <p:cxnSp>
        <p:nvCxnSpPr>
          <p:cNvPr id="694" name="Google Shape;694;p22"/>
          <p:cNvCxnSpPr/>
          <p:nvPr/>
        </p:nvCxnSpPr>
        <p:spPr>
          <a:xfrm>
            <a:off x="685800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5" name="Google Shape;695;p22"/>
          <p:cNvSpPr txBox="1"/>
          <p:nvPr/>
        </p:nvSpPr>
        <p:spPr>
          <a:xfrm>
            <a:off x="685800" y="5486400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habilita FlowMed 2.0 · habilita futuro producto datos B2B</a:t>
            </a:r>
            <a:endParaRPr/>
          </a:p>
        </p:txBody>
      </p:sp>
      <p:sp>
        <p:nvSpPr>
          <p:cNvPr id="696" name="Google Shape;696;p22"/>
          <p:cNvSpPr/>
          <p:nvPr/>
        </p:nvSpPr>
        <p:spPr>
          <a:xfrm>
            <a:off x="3339846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2"/>
          <p:cNvSpPr/>
          <p:nvPr/>
        </p:nvSpPr>
        <p:spPr>
          <a:xfrm>
            <a:off x="3339846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2"/>
          <p:cNvSpPr txBox="1"/>
          <p:nvPr/>
        </p:nvSpPr>
        <p:spPr>
          <a:xfrm>
            <a:off x="3477038" y="2331722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C.2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Versionado de catálogo de prestaciones con alertas</a:t>
            </a:r>
            <a:endParaRPr/>
          </a:p>
        </p:txBody>
      </p:sp>
      <p:sp>
        <p:nvSpPr>
          <p:cNvPr id="699" name="Google Shape;699;p22"/>
          <p:cNvSpPr txBox="1"/>
          <p:nvPr/>
        </p:nvSpPr>
        <p:spPr>
          <a:xfrm>
            <a:off x="3522764" y="3163835"/>
            <a:ext cx="2306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Cambios silenciosos detectados a 3-4 meses (incidente real con renombre + valor x2 sin avisar). Alerta automática al modificar IDs/precios cierra el dolor.</a:t>
            </a:r>
            <a:endParaRPr/>
          </a:p>
        </p:txBody>
      </p:sp>
      <p:cxnSp>
        <p:nvCxnSpPr>
          <p:cNvPr id="700" name="Google Shape;700;p22"/>
          <p:cNvCxnSpPr/>
          <p:nvPr/>
        </p:nvCxnSpPr>
        <p:spPr>
          <a:xfrm>
            <a:off x="3522726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1" name="Google Shape;701;p22"/>
          <p:cNvSpPr txBox="1"/>
          <p:nvPr/>
        </p:nvSpPr>
        <p:spPr>
          <a:xfrm>
            <a:off x="3522726" y="5486400"/>
            <a:ext cx="230657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fin de cambios silenciosos · baja inversión</a:t>
            </a:r>
            <a:endParaRPr/>
          </a:p>
        </p:txBody>
      </p:sp>
      <p:sp>
        <p:nvSpPr>
          <p:cNvPr id="702" name="Google Shape;702;p22"/>
          <p:cNvSpPr/>
          <p:nvPr/>
        </p:nvSpPr>
        <p:spPr>
          <a:xfrm>
            <a:off x="6176772" y="2286000"/>
            <a:ext cx="2672334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2"/>
          <p:cNvSpPr/>
          <p:nvPr/>
        </p:nvSpPr>
        <p:spPr>
          <a:xfrm>
            <a:off x="6176772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2"/>
          <p:cNvSpPr txBox="1"/>
          <p:nvPr/>
        </p:nvSpPr>
        <p:spPr>
          <a:xfrm>
            <a:off x="6341364" y="2331722"/>
            <a:ext cx="2397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C.3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Descentralización</a:t>
            </a:r>
            <a:r>
              <a:rPr lang="en-US" sz="1200" b="1">
                <a:solidFill>
                  <a:srgbClr val="FFFFFF"/>
                </a:solidFill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logística</a:t>
            </a:r>
            <a:r>
              <a:rPr lang="en-US" sz="1200" b="1">
                <a:solidFill>
                  <a:srgbClr val="FFFFFF"/>
                </a:solidFill>
              </a:rPr>
              <a:t> de bodegas</a:t>
            </a:r>
            <a:endParaRPr lang="en-US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705" name="Google Shape;705;p22"/>
          <p:cNvSpPr txBox="1"/>
          <p:nvPr/>
        </p:nvSpPr>
        <p:spPr>
          <a:xfrm>
            <a:off x="6359652" y="3163835"/>
            <a:ext cx="2306700" cy="143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err="1">
                <a:solidFill>
                  <a:srgbClr val="2C2C2C"/>
                </a:solidFill>
              </a:rPr>
              <a:t>Abastecimiento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centralizado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en</a:t>
            </a:r>
            <a:r>
              <a:rPr lang="en-US" sz="1000">
                <a:solidFill>
                  <a:srgbClr val="2C2C2C"/>
                </a:solidFill>
              </a:rPr>
              <a:t> Santiago: </a:t>
            </a:r>
            <a:r>
              <a:rPr lang="en-US" sz="1000" err="1">
                <a:solidFill>
                  <a:srgbClr val="2C2C2C"/>
                </a:solidFill>
              </a:rPr>
              <a:t>sedes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regionales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dependen</a:t>
            </a:r>
            <a:r>
              <a:rPr lang="en-US" sz="1000">
                <a:solidFill>
                  <a:srgbClr val="2C2C2C"/>
                </a:solidFill>
              </a:rPr>
              <a:t> de </a:t>
            </a:r>
            <a:r>
              <a:rPr lang="en-US" sz="1000" err="1">
                <a:solidFill>
                  <a:srgbClr val="2C2C2C"/>
                </a:solidFill>
              </a:rPr>
              <a:t>despachos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cotidianos</a:t>
            </a:r>
            <a:r>
              <a:rPr lang="en-US" sz="1000">
                <a:solidFill>
                  <a:srgbClr val="2C2C2C"/>
                </a:solidFill>
              </a:rPr>
              <a:t> (SLA 1-1.5 días). Pamela </a:t>
            </a:r>
            <a:r>
              <a:rPr lang="en-US" sz="1000" err="1">
                <a:solidFill>
                  <a:srgbClr val="2C2C2C"/>
                </a:solidFill>
              </a:rPr>
              <a:t>tiene</a:t>
            </a:r>
            <a:r>
              <a:rPr lang="en-US" sz="1000">
                <a:solidFill>
                  <a:srgbClr val="2C2C2C"/>
                </a:solidFill>
              </a:rPr>
              <a:t> un </a:t>
            </a:r>
            <a:r>
              <a:rPr lang="en-US" sz="1000" err="1">
                <a:solidFill>
                  <a:srgbClr val="2C2C2C"/>
                </a:solidFill>
              </a:rPr>
              <a:t>piloto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en</a:t>
            </a:r>
            <a:r>
              <a:rPr lang="en-US" sz="1000">
                <a:solidFill>
                  <a:srgbClr val="2C2C2C"/>
                </a:solidFill>
              </a:rPr>
              <a:t> Antofagasta </a:t>
            </a:r>
            <a:r>
              <a:rPr lang="en-US" sz="1000" err="1">
                <a:solidFill>
                  <a:srgbClr val="2C2C2C"/>
                </a:solidFill>
              </a:rPr>
              <a:t>que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descentraliza</a:t>
            </a:r>
            <a:r>
              <a:rPr lang="en-US" sz="1000">
                <a:solidFill>
                  <a:srgbClr val="2C2C2C"/>
                </a:solidFill>
              </a:rPr>
              <a:t> stock </a:t>
            </a:r>
            <a:r>
              <a:rPr lang="en-US" sz="1000" err="1">
                <a:solidFill>
                  <a:srgbClr val="2C2C2C"/>
                </a:solidFill>
              </a:rPr>
              <a:t>crítico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hacia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el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norte</a:t>
            </a:r>
            <a:r>
              <a:rPr lang="en-US" sz="1000">
                <a:solidFill>
                  <a:srgbClr val="2C2C2C"/>
                </a:solidFill>
              </a:rPr>
              <a:t>. </a:t>
            </a:r>
            <a:r>
              <a:rPr lang="en-US" sz="1000" err="1">
                <a:solidFill>
                  <a:srgbClr val="2C2C2C"/>
                </a:solidFill>
              </a:rPr>
              <a:t>Documentar</a:t>
            </a:r>
            <a:r>
              <a:rPr lang="en-US" sz="1000">
                <a:solidFill>
                  <a:srgbClr val="2C2C2C"/>
                </a:solidFill>
              </a:rPr>
              <a:t> y </a:t>
            </a:r>
            <a:r>
              <a:rPr lang="en-US" sz="1000" err="1">
                <a:solidFill>
                  <a:srgbClr val="2C2C2C"/>
                </a:solidFill>
              </a:rPr>
              <a:t>replicar</a:t>
            </a:r>
            <a:r>
              <a:rPr lang="en-US" sz="1000">
                <a:solidFill>
                  <a:srgbClr val="2C2C2C"/>
                </a:solidFill>
              </a:rPr>
              <a:t> a </a:t>
            </a:r>
            <a:r>
              <a:rPr lang="en-US" sz="1000" err="1">
                <a:solidFill>
                  <a:srgbClr val="2C2C2C"/>
                </a:solidFill>
              </a:rPr>
              <a:t>otras</a:t>
            </a:r>
            <a:r>
              <a:rPr lang="en-US" sz="1000">
                <a:solidFill>
                  <a:srgbClr val="2C2C2C"/>
                </a:solidFill>
              </a:rPr>
              <a:t> </a:t>
            </a:r>
            <a:r>
              <a:rPr lang="en-US" sz="1000" err="1">
                <a:solidFill>
                  <a:srgbClr val="2C2C2C"/>
                </a:solidFill>
              </a:rPr>
              <a:t>sedes</a:t>
            </a:r>
            <a:r>
              <a:rPr lang="en-US" sz="1000">
                <a:solidFill>
                  <a:srgbClr val="2C2C2C"/>
                </a:solidFill>
              </a:rPr>
              <a:t> con </a:t>
            </a:r>
            <a:r>
              <a:rPr lang="en-US" sz="1000" err="1">
                <a:solidFill>
                  <a:srgbClr val="2C2C2C"/>
                </a:solidFill>
              </a:rPr>
              <a:t>presión</a:t>
            </a:r>
            <a:r>
              <a:rPr lang="en-US" sz="1000">
                <a:solidFill>
                  <a:srgbClr val="2C2C2C"/>
                </a:solidFill>
              </a:rPr>
              <a:t> similar de </a:t>
            </a:r>
            <a:r>
              <a:rPr lang="en-US" sz="1000" err="1">
                <a:solidFill>
                  <a:srgbClr val="2C2C2C"/>
                </a:solidFill>
              </a:rPr>
              <a:t>transporte</a:t>
            </a:r>
            <a:r>
              <a:rPr lang="en-US" sz="1000">
                <a:solidFill>
                  <a:srgbClr val="2C2C2C"/>
                </a:solidFill>
              </a:rPr>
              <a:t> o stockout.</a:t>
            </a:r>
            <a:endParaRPr lang="en-US"/>
          </a:p>
          <a:p>
            <a:pPr>
              <a:lnSpc>
                <a:spcPct val="135000"/>
              </a:lnSpc>
            </a:pPr>
            <a:endParaRPr lang="en-US" sz="1000">
              <a:solidFill>
                <a:srgbClr val="2C2C2C"/>
              </a:solidFill>
            </a:endParaRPr>
          </a:p>
        </p:txBody>
      </p:sp>
      <p:cxnSp>
        <p:nvCxnSpPr>
          <p:cNvPr id="706" name="Google Shape;706;p22"/>
          <p:cNvCxnSpPr/>
          <p:nvPr/>
        </p:nvCxnSpPr>
        <p:spPr>
          <a:xfrm>
            <a:off x="6359652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7" name="Google Shape;707;p22"/>
          <p:cNvSpPr txBox="1"/>
          <p:nvPr/>
        </p:nvSpPr>
        <p:spPr>
          <a:xfrm>
            <a:off x="6359652" y="5486400"/>
            <a:ext cx="23065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 err="1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piloto</a:t>
            </a:r>
            <a:r>
              <a:rPr lang="en-US" sz="900" b="0" i="1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i="1" err="1">
                <a:solidFill>
                  <a:srgbClr val="2D6144"/>
                </a:solidFill>
              </a:rPr>
              <a:t>validado</a:t>
            </a:r>
            <a:r>
              <a:rPr lang="en-US" sz="900" i="1">
                <a:solidFill>
                  <a:srgbClr val="2D6144"/>
                </a:solidFill>
              </a:rPr>
              <a:t> · no </a:t>
            </a:r>
            <a:r>
              <a:rPr lang="en-US" sz="900" i="1" err="1">
                <a:solidFill>
                  <a:srgbClr val="2D6144"/>
                </a:solidFill>
              </a:rPr>
              <a:t>requiere</a:t>
            </a:r>
            <a:r>
              <a:rPr lang="en-US" sz="900" i="1">
                <a:solidFill>
                  <a:srgbClr val="2D6144"/>
                </a:solidFill>
              </a:rPr>
              <a:t> TI · no </a:t>
            </a:r>
            <a:r>
              <a:rPr lang="en-US" sz="900" i="1" err="1">
                <a:solidFill>
                  <a:srgbClr val="2D6144"/>
                </a:solidFill>
              </a:rPr>
              <a:t>toca</a:t>
            </a:r>
            <a:r>
              <a:rPr lang="en-US" sz="900" i="1">
                <a:solidFill>
                  <a:srgbClr val="2D6144"/>
                </a:solidFill>
              </a:rPr>
              <a:t> FlowMed</a:t>
            </a:r>
            <a:endParaRPr lang="en-US" sz="900" i="1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rgbClr val="2D6144"/>
              </a:solidFill>
            </a:endParaRPr>
          </a:p>
        </p:txBody>
      </p:sp>
      <p:sp>
        <p:nvSpPr>
          <p:cNvPr id="708" name="Google Shape;708;p22"/>
          <p:cNvSpPr/>
          <p:nvPr/>
        </p:nvSpPr>
        <p:spPr>
          <a:xfrm>
            <a:off x="9013700" y="2286100"/>
            <a:ext cx="2672400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2"/>
          <p:cNvSpPr/>
          <p:nvPr/>
        </p:nvSpPr>
        <p:spPr>
          <a:xfrm>
            <a:off x="9013698" y="2286000"/>
            <a:ext cx="2672334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2"/>
          <p:cNvSpPr txBox="1"/>
          <p:nvPr/>
        </p:nvSpPr>
        <p:spPr>
          <a:xfrm>
            <a:off x="9178290" y="2331722"/>
            <a:ext cx="239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C.4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1">
                <a:solidFill>
                  <a:srgbClr val="FFFFFF"/>
                </a:solidFill>
              </a:rPr>
              <a:t>Visibilidad del no-show por cliente con umbral recomendado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711" name="Google Shape;711;p22"/>
          <p:cNvSpPr txBox="1"/>
          <p:nvPr/>
        </p:nvSpPr>
        <p:spPr>
          <a:xfrm>
            <a:off x="9196403" y="3163835"/>
            <a:ext cx="23067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err="1"/>
              <a:t>Workmed</a:t>
            </a:r>
            <a:r>
              <a:rPr lang="en-US" sz="1000"/>
              <a:t> </a:t>
            </a:r>
            <a:r>
              <a:rPr lang="en-US" sz="1000" err="1"/>
              <a:t>históricamente</a:t>
            </a:r>
            <a:r>
              <a:rPr lang="en-US" sz="1000"/>
              <a:t> </a:t>
            </a:r>
            <a:r>
              <a:rPr lang="en-US" sz="1000" err="1"/>
              <a:t>absorbe</a:t>
            </a:r>
            <a:r>
              <a:rPr lang="en-US" sz="1000"/>
              <a:t> </a:t>
            </a:r>
            <a:r>
              <a:rPr lang="en-US" sz="1000" err="1"/>
              <a:t>el</a:t>
            </a:r>
            <a:r>
              <a:rPr lang="en-US" sz="1000"/>
              <a:t> no-show </a:t>
            </a:r>
            <a:r>
              <a:rPr lang="en-US" sz="1000" err="1"/>
              <a:t>como</a:t>
            </a:r>
            <a:r>
              <a:rPr lang="en-US" sz="1000"/>
              <a:t> </a:t>
            </a:r>
            <a:r>
              <a:rPr lang="en-US" sz="1000" err="1"/>
              <a:t>diferenciador</a:t>
            </a:r>
            <a:r>
              <a:rPr lang="en-US" sz="1000"/>
              <a:t> con </a:t>
            </a:r>
            <a:r>
              <a:rPr lang="en-US" sz="1000" err="1"/>
              <a:t>su</a:t>
            </a:r>
            <a:r>
              <a:rPr lang="en-US" sz="1000"/>
              <a:t> </a:t>
            </a:r>
            <a:r>
              <a:rPr lang="en-US" sz="1000" err="1"/>
              <a:t>cartera</a:t>
            </a:r>
            <a:r>
              <a:rPr lang="en-US" sz="1000"/>
              <a:t> top. Pero </a:t>
            </a:r>
            <a:r>
              <a:rPr lang="en-US" sz="1000" err="1"/>
              <a:t>el</a:t>
            </a:r>
            <a:r>
              <a:rPr lang="en-US" sz="1000"/>
              <a:t> </a:t>
            </a:r>
            <a:r>
              <a:rPr lang="en-US" sz="1000" err="1"/>
              <a:t>costo</a:t>
            </a:r>
            <a:r>
              <a:rPr lang="en-US" sz="1000"/>
              <a:t> (100-120 </a:t>
            </a:r>
            <a:r>
              <a:rPr lang="en-US" sz="1000" err="1"/>
              <a:t>atenciones</a:t>
            </a:r>
            <a:r>
              <a:rPr lang="en-US" sz="1000"/>
              <a:t> </a:t>
            </a:r>
            <a:r>
              <a:rPr lang="en-US" sz="1000" err="1"/>
              <a:t>diarias</a:t>
            </a:r>
            <a:r>
              <a:rPr lang="en-US" sz="1000"/>
              <a:t>) </a:t>
            </a:r>
            <a:r>
              <a:rPr lang="en-US" sz="1000" err="1"/>
              <a:t>queda</a:t>
            </a:r>
            <a:r>
              <a:rPr lang="en-US" sz="1000"/>
              <a:t> invisible. </a:t>
            </a:r>
            <a:br>
              <a:rPr lang="en-US" sz="1000"/>
            </a:br>
            <a:br>
              <a:rPr lang="en-US" sz="1000"/>
            </a:br>
            <a:r>
              <a:rPr lang="en-US" sz="1000"/>
              <a:t>- </a:t>
            </a:r>
            <a:r>
              <a:rPr lang="en-US" sz="1000" err="1"/>
              <a:t>reportar</a:t>
            </a:r>
            <a:r>
              <a:rPr lang="en-US" sz="1000"/>
              <a:t> </a:t>
            </a:r>
            <a:r>
              <a:rPr lang="en-US" sz="1000" err="1"/>
              <a:t>mensual</a:t>
            </a:r>
            <a:r>
              <a:rPr lang="en-US" sz="1000"/>
              <a:t> al </a:t>
            </a:r>
            <a:r>
              <a:rPr lang="en-US" sz="1000" err="1"/>
              <a:t>cliente</a:t>
            </a:r>
            <a:r>
              <a:rPr lang="en-US" sz="1000"/>
              <a:t> con </a:t>
            </a:r>
            <a:r>
              <a:rPr lang="en-US" sz="1000" err="1"/>
              <a:t>valorización</a:t>
            </a:r>
            <a:r>
              <a:rPr lang="en-US" sz="1000"/>
              <a:t> ("</a:t>
            </a:r>
            <a:r>
              <a:rPr lang="en-US" sz="1000" err="1"/>
              <a:t>este</a:t>
            </a:r>
            <a:r>
              <a:rPr lang="en-US" sz="1000"/>
              <a:t> </a:t>
            </a:r>
            <a:r>
              <a:rPr lang="en-US" sz="1000" err="1"/>
              <a:t>mes</a:t>
            </a:r>
            <a:r>
              <a:rPr lang="en-US" sz="1000"/>
              <a:t> </a:t>
            </a:r>
            <a:r>
              <a:rPr lang="en-US" sz="1000" err="1"/>
              <a:t>absorbimos</a:t>
            </a:r>
            <a:r>
              <a:rPr lang="en-US" sz="1000"/>
              <a:t> X </a:t>
            </a:r>
            <a:r>
              <a:rPr lang="en-US" sz="1000" err="1"/>
              <a:t>atenciones</a:t>
            </a:r>
            <a:r>
              <a:rPr lang="en-US" sz="1000"/>
              <a:t>")</a:t>
            </a:r>
            <a:br>
              <a:rPr lang="en-US" sz="1000"/>
            </a:br>
            <a:r>
              <a:rPr lang="en-US" sz="1000"/>
              <a:t>- umbral </a:t>
            </a:r>
            <a:r>
              <a:rPr lang="en-US" sz="1000" err="1"/>
              <a:t>recomendado</a:t>
            </a:r>
            <a:r>
              <a:rPr lang="en-US" sz="1000"/>
              <a:t> </a:t>
            </a:r>
            <a:r>
              <a:rPr lang="en-US" sz="1000" err="1"/>
              <a:t>por</a:t>
            </a:r>
            <a:r>
              <a:rPr lang="en-US" sz="1000"/>
              <a:t> </a:t>
            </a:r>
            <a:r>
              <a:rPr lang="en-US" sz="1000" err="1"/>
              <a:t>cliente</a:t>
            </a:r>
            <a:r>
              <a:rPr lang="en-US" sz="1000"/>
              <a:t> (10-12% </a:t>
            </a:r>
            <a:r>
              <a:rPr lang="en-US" sz="1000" err="1"/>
              <a:t>mensual</a:t>
            </a:r>
            <a:r>
              <a:rPr lang="en-US" sz="1000"/>
              <a:t>) </a:t>
            </a:r>
            <a:r>
              <a:rPr lang="en-US" sz="1000" err="1"/>
              <a:t>como</a:t>
            </a:r>
            <a:r>
              <a:rPr lang="en-US" sz="1000"/>
              <a:t> norma cultural </a:t>
            </a:r>
            <a:r>
              <a:rPr lang="en-US" sz="1000" err="1"/>
              <a:t>compartida</a:t>
            </a:r>
            <a:r>
              <a:rPr lang="en-US" sz="1000"/>
              <a:t>. </a:t>
            </a:r>
            <a:r>
              <a:rPr lang="en-US" sz="1000" err="1"/>
              <a:t>Cobro</a:t>
            </a:r>
            <a:r>
              <a:rPr lang="en-US" sz="1000"/>
              <a:t> formal </a:t>
            </a:r>
            <a:r>
              <a:rPr lang="en-US" sz="1000" err="1"/>
              <a:t>queda</a:t>
            </a:r>
            <a:r>
              <a:rPr lang="en-US" sz="1000"/>
              <a:t> </a:t>
            </a:r>
            <a:r>
              <a:rPr lang="en-US" sz="1000" err="1"/>
              <a:t>como</a:t>
            </a:r>
            <a:r>
              <a:rPr lang="en-US" sz="1000"/>
              <a:t> </a:t>
            </a:r>
            <a:r>
              <a:rPr lang="en-US" sz="1000" err="1"/>
              <a:t>opción</a:t>
            </a:r>
            <a:r>
              <a:rPr lang="en-US" sz="1000"/>
              <a:t> </a:t>
            </a:r>
            <a:r>
              <a:rPr lang="en-US" sz="1000" err="1"/>
              <a:t>dentro</a:t>
            </a:r>
            <a:r>
              <a:rPr lang="en-US" sz="1000"/>
              <a:t> de B.8. </a:t>
            </a:r>
            <a:endParaRPr lang="en-US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sz="1000" b="0" i="0" u="none" strike="noStrike" cap="none">
                <a:latin typeface="Arial"/>
                <a:ea typeface="Arial"/>
                <a:cs typeface="Arial"/>
              </a:rPr>
            </a:br>
            <a:endParaRPr/>
          </a:p>
        </p:txBody>
      </p:sp>
      <p:cxnSp>
        <p:nvCxnSpPr>
          <p:cNvPr id="712" name="Google Shape;712;p22"/>
          <p:cNvCxnSpPr/>
          <p:nvPr/>
        </p:nvCxnSpPr>
        <p:spPr>
          <a:xfrm>
            <a:off x="9196578" y="5394960"/>
            <a:ext cx="2306574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3" name="Google Shape;713;p22"/>
          <p:cNvSpPr txBox="1"/>
          <p:nvPr/>
        </p:nvSpPr>
        <p:spPr>
          <a:xfrm>
            <a:off x="9196578" y="5486400"/>
            <a:ext cx="23065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sz="1000" b="1" i="1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1" err="1">
                <a:solidFill>
                  <a:srgbClr val="2D6144"/>
                </a:solidFill>
              </a:rPr>
              <a:t>respeta</a:t>
            </a:r>
            <a:r>
              <a:rPr lang="en-US" sz="1000" i="1">
                <a:solidFill>
                  <a:srgbClr val="2D6144"/>
                </a:solidFill>
              </a:rPr>
              <a:t> </a:t>
            </a:r>
            <a:r>
              <a:rPr lang="en-US" sz="1000" i="1" err="1">
                <a:solidFill>
                  <a:srgbClr val="2D6144"/>
                </a:solidFill>
              </a:rPr>
              <a:t>cultura</a:t>
            </a:r>
            <a:r>
              <a:rPr lang="en-US" sz="1000" i="1">
                <a:solidFill>
                  <a:srgbClr val="2D6144"/>
                </a:solidFill>
              </a:rPr>
              <a:t> </a:t>
            </a:r>
            <a:r>
              <a:rPr lang="en-US" sz="1000" i="1" err="1">
                <a:solidFill>
                  <a:srgbClr val="2D6144"/>
                </a:solidFill>
              </a:rPr>
              <a:t>histórica</a:t>
            </a:r>
            <a:r>
              <a:rPr lang="en-US" sz="1000" i="1">
                <a:solidFill>
                  <a:srgbClr val="2D6144"/>
                </a:solidFill>
              </a:rPr>
              <a:t> </a:t>
            </a:r>
            <a:r>
              <a:rPr lang="en-US" sz="1000" b="0" i="1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en-US" sz="1000" i="1">
                <a:solidFill>
                  <a:srgbClr val="2D6144"/>
                </a:solidFill>
              </a:rPr>
              <a:t>genera data </a:t>
            </a:r>
            <a:r>
              <a:rPr lang="en-US" sz="1000" i="1" err="1">
                <a:solidFill>
                  <a:srgbClr val="2D6144"/>
                </a:solidFill>
              </a:rPr>
              <a:t>accionable</a:t>
            </a:r>
            <a:r>
              <a:rPr lang="en-US" sz="1000" i="1">
                <a:solidFill>
                  <a:srgbClr val="2D6144"/>
                </a:solidFill>
              </a:rPr>
              <a:t> </a:t>
            </a:r>
            <a:endParaRPr lang="en-US" i="1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>
              <a:solidFill>
                <a:srgbClr val="2D6144"/>
              </a:solidFill>
            </a:endParaRPr>
          </a:p>
        </p:txBody>
      </p:sp>
      <p:sp>
        <p:nvSpPr>
          <p:cNvPr id="714" name="Google Shape;714;p22"/>
          <p:cNvSpPr/>
          <p:nvPr/>
        </p:nvSpPr>
        <p:spPr>
          <a:xfrm>
            <a:off x="502920" y="6126480"/>
            <a:ext cx="11183112" cy="38404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2"/>
          <p:cNvSpPr txBox="1"/>
          <p:nvPr/>
        </p:nvSpPr>
        <p:spPr>
          <a:xfrm>
            <a:off x="502920" y="6199632"/>
            <a:ext cx="111831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¿El comité acepta estas 4 mejoras como tarea de oportunidad?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3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23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3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CUADRANTE D · HARD SLOGS</a:t>
            </a:r>
            <a:endParaRPr/>
          </a:p>
        </p:txBody>
      </p:sp>
      <p:cxnSp>
        <p:nvCxnSpPr>
          <p:cNvPr id="724" name="Google Shape;724;p23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5" name="Google Shape;725;p23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726" name="Google Shape;726;p23"/>
          <p:cNvSpPr txBox="1"/>
          <p:nvPr/>
        </p:nvSpPr>
        <p:spPr>
          <a:xfrm>
            <a:off x="11029244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28</a:t>
            </a:r>
            <a:endParaRPr/>
          </a:p>
        </p:txBody>
      </p:sp>
      <p:sp>
        <p:nvSpPr>
          <p:cNvPr id="727" name="Google Shape;727;p23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C87A00"/>
                </a:solidFill>
                <a:latin typeface="Arial"/>
                <a:ea typeface="Arial"/>
                <a:cs typeface="Arial"/>
                <a:sym typeface="Arial"/>
              </a:rPr>
              <a:t>D · HARD SLOGS · BAJO IMPACTO, ALTO ESFUERZO · DESCARTADOS O POSPUESTOS</a:t>
            </a:r>
            <a:endParaRPr/>
          </a:p>
        </p:txBody>
      </p:sp>
      <p:sp>
        <p:nvSpPr>
          <p:cNvPr id="728" name="Google Shape;728;p23"/>
          <p:cNvSpPr txBox="1"/>
          <p:nvPr/>
        </p:nvSpPr>
        <p:spPr>
          <a:xfrm>
            <a:off x="502920" y="1143000"/>
            <a:ext cx="10972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Acciones que se descartan o se posponen indefinidamente. Quedan en bitácora con criterio de retorno explícito — no compiten con Fase 1, 2 o 3.</a:t>
            </a:r>
            <a:endParaRPr/>
          </a:p>
        </p:txBody>
      </p:sp>
      <p:cxnSp>
        <p:nvCxnSpPr>
          <p:cNvPr id="729" name="Google Shape;729;p23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0" name="Google Shape;730;p23"/>
          <p:cNvSpPr/>
          <p:nvPr/>
        </p:nvSpPr>
        <p:spPr>
          <a:xfrm>
            <a:off x="502920" y="2286000"/>
            <a:ext cx="3617976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502920" y="2286000"/>
            <a:ext cx="3617976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3"/>
          <p:cNvSpPr txBox="1"/>
          <p:nvPr/>
        </p:nvSpPr>
        <p:spPr>
          <a:xfrm>
            <a:off x="667487" y="2359147"/>
            <a:ext cx="3343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D.1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Desafiliación de los 6 centros acreditados</a:t>
            </a:r>
            <a:endParaRPr/>
          </a:p>
        </p:txBody>
      </p:sp>
      <p:sp>
        <p:nvSpPr>
          <p:cNvPr id="733" name="Google Shape;733;p23"/>
          <p:cNvSpPr txBox="1"/>
          <p:nvPr/>
        </p:nvSpPr>
        <p:spPr>
          <a:xfrm>
            <a:off x="685800" y="2880360"/>
            <a:ext cx="325221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CAPEX alto (policlínicos modulares, carros de paro) + renegociación con clientes top que valoran cobertura nacional + recompensa baja vs B.3 (pipeline digitalización Workmed-side, sin requerir control sobre acreditados).</a:t>
            </a:r>
            <a:endParaRPr/>
          </a:p>
        </p:txBody>
      </p:sp>
      <p:cxnSp>
        <p:nvCxnSpPr>
          <p:cNvPr id="734" name="Google Shape;734;p23"/>
          <p:cNvCxnSpPr/>
          <p:nvPr/>
        </p:nvCxnSpPr>
        <p:spPr>
          <a:xfrm>
            <a:off x="685800" y="5394960"/>
            <a:ext cx="3252216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23"/>
          <p:cNvSpPr txBox="1"/>
          <p:nvPr/>
        </p:nvSpPr>
        <p:spPr>
          <a:xfrm>
            <a:off x="685800" y="5486400"/>
            <a:ext cx="32522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POSPONER · revisar sólo si SLA aptitud &gt;95% es inalcanzable con red mixta saneada</a:t>
            </a:r>
            <a:endParaRPr/>
          </a:p>
        </p:txBody>
      </p:sp>
      <p:sp>
        <p:nvSpPr>
          <p:cNvPr id="736" name="Google Shape;736;p23"/>
          <p:cNvSpPr/>
          <p:nvPr/>
        </p:nvSpPr>
        <p:spPr>
          <a:xfrm>
            <a:off x="4285488" y="2286000"/>
            <a:ext cx="3617976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3"/>
          <p:cNvSpPr/>
          <p:nvPr/>
        </p:nvSpPr>
        <p:spPr>
          <a:xfrm>
            <a:off x="4285488" y="2286000"/>
            <a:ext cx="3617976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4422655" y="2359147"/>
            <a:ext cx="3343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D.2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Producto de datos B2B en Fase 1-2</a:t>
            </a:r>
            <a:endParaRPr/>
          </a:p>
        </p:txBody>
      </p:sp>
      <p:sp>
        <p:nvSpPr>
          <p:cNvPr id="739" name="Google Shape;739;p23"/>
          <p:cNvSpPr txBox="1"/>
          <p:nvPr/>
        </p:nvSpPr>
        <p:spPr>
          <a:xfrm>
            <a:off x="4468368" y="2880360"/>
            <a:ext cx="325221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Vendido como producto independiente sobre los 31 GB de log + 2.2 GB de atenciones. Requiere modelo FlowMed documentado, anonimización legal sólida y perfil comercial nuevo.</a:t>
            </a:r>
            <a:endParaRPr/>
          </a:p>
        </p:txBody>
      </p:sp>
      <p:cxnSp>
        <p:nvCxnSpPr>
          <p:cNvPr id="740" name="Google Shape;740;p23"/>
          <p:cNvCxnSpPr/>
          <p:nvPr/>
        </p:nvCxnSpPr>
        <p:spPr>
          <a:xfrm>
            <a:off x="4468368" y="5394960"/>
            <a:ext cx="3252216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23"/>
          <p:cNvSpPr txBox="1"/>
          <p:nvPr/>
        </p:nvSpPr>
        <p:spPr>
          <a:xfrm>
            <a:off x="4468368" y="5486400"/>
            <a:ext cx="32522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ESPERAR FASE 3 · sobre activo saneado por Identity Service + sovereignty</a:t>
            </a:r>
            <a:endParaRPr/>
          </a:p>
        </p:txBody>
      </p:sp>
      <p:sp>
        <p:nvSpPr>
          <p:cNvPr id="742" name="Google Shape;742;p23"/>
          <p:cNvSpPr/>
          <p:nvPr/>
        </p:nvSpPr>
        <p:spPr>
          <a:xfrm>
            <a:off x="8068056" y="2286000"/>
            <a:ext cx="3617976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3"/>
          <p:cNvSpPr/>
          <p:nvPr/>
        </p:nvSpPr>
        <p:spPr>
          <a:xfrm>
            <a:off x="8068056" y="2286000"/>
            <a:ext cx="3617976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3"/>
          <p:cNvSpPr txBox="1"/>
          <p:nvPr/>
        </p:nvSpPr>
        <p:spPr>
          <a:xfrm>
            <a:off x="8177698" y="2359147"/>
            <a:ext cx="3343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D.3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Reemplazo big-bang de Defontana o HubSpot</a:t>
            </a:r>
            <a:endParaRPr/>
          </a:p>
        </p:txBody>
      </p:sp>
      <p:sp>
        <p:nvSpPr>
          <p:cNvPr id="745" name="Google Shape;745;p23"/>
          <p:cNvSpPr txBox="1"/>
          <p:nvPr/>
        </p:nvSpPr>
        <p:spPr>
          <a:xfrm>
            <a:off x="8250936" y="2880360"/>
            <a:ext cx="325221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Patrón histórico Workmed: NetSuite y HubSpot↔FlowMed 2024 fracasaron como big-bangs. Migración por estrangulamiento desde la plataforma propia, no reemplazo.</a:t>
            </a:r>
            <a:endParaRPr/>
          </a:p>
        </p:txBody>
      </p:sp>
      <p:cxnSp>
        <p:nvCxnSpPr>
          <p:cNvPr id="746" name="Google Shape;746;p23"/>
          <p:cNvCxnSpPr/>
          <p:nvPr/>
        </p:nvCxnSpPr>
        <p:spPr>
          <a:xfrm>
            <a:off x="8250936" y="5394960"/>
            <a:ext cx="3252216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7" name="Google Shape;747;p23"/>
          <p:cNvSpPr txBox="1"/>
          <p:nvPr/>
        </p:nvSpPr>
        <p:spPr>
          <a:xfrm>
            <a:off x="8250936" y="5486400"/>
            <a:ext cx="32522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900" b="0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DESCARTADO · ningún monolítico independiente en horizonte 365 días</a:t>
            </a:r>
            <a:endParaRPr/>
          </a:p>
        </p:txBody>
      </p:sp>
      <p:sp>
        <p:nvSpPr>
          <p:cNvPr id="748" name="Google Shape;748;p23"/>
          <p:cNvSpPr/>
          <p:nvPr/>
        </p:nvSpPr>
        <p:spPr>
          <a:xfrm>
            <a:off x="502920" y="6126480"/>
            <a:ext cx="11183112" cy="38404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3"/>
          <p:cNvSpPr txBox="1"/>
          <p:nvPr/>
        </p:nvSpPr>
        <p:spPr>
          <a:xfrm>
            <a:off x="502920" y="6199632"/>
            <a:ext cx="111831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¿El comité valida descartar/postergar D.1, D.2 y D.3?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4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2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2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CARTA GANTT · 12 MESES · 13 ACCIONES</a:t>
            </a:r>
            <a:endParaRPr/>
          </a:p>
        </p:txBody>
      </p:sp>
      <p:cxnSp>
        <p:nvCxnSpPr>
          <p:cNvPr id="758" name="Google Shape;758;p24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9" name="Google Shape;759;p24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760" name="Google Shape;760;p24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29</a:t>
            </a:r>
            <a:endParaRPr/>
          </a:p>
        </p:txBody>
      </p:sp>
      <p:sp>
        <p:nvSpPr>
          <p:cNvPr id="761" name="Google Shape;761;p24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endParaRPr/>
          </a:p>
        </p:txBody>
      </p:sp>
      <p:sp>
        <p:nvSpPr>
          <p:cNvPr id="763" name="Google Shape;763;p24"/>
          <p:cNvSpPr txBox="1"/>
          <p:nvPr/>
        </p:nvSpPr>
        <p:spPr>
          <a:xfrm>
            <a:off x="502920" y="6236205"/>
            <a:ext cx="10972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Capa transversal de gobernanza (B.6) corre los 12 meses. T1 Agentes IA + Orquestador inicia M10.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9B975-731E-85D4-3EE4-42634811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83" y="774094"/>
            <a:ext cx="8919080" cy="5092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01 · APERTURA · WORKMED EN 1 PLANA</a:t>
            </a:r>
            <a:endParaRPr/>
          </a:p>
        </p:txBody>
      </p:sp>
      <p:cxnSp>
        <p:nvCxnSpPr>
          <p:cNvPr id="127" name="Google Shape;127;p3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03</a:t>
            </a:r>
            <a:endParaRPr lang="en-US"/>
          </a:p>
        </p:txBody>
      </p:sp>
      <p:sp>
        <p:nvSpPr>
          <p:cNvPr id="130" name="Google Shape;130;p3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EL NEGOCIO HOY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Una operación clínica robusta sobre arquitectura frágil</a:t>
            </a:r>
            <a:endParaRPr/>
          </a:p>
        </p:txBody>
      </p:sp>
      <p:cxnSp>
        <p:nvCxnSpPr>
          <p:cNvPr id="132" name="Google Shape;132;p3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3"/>
          <p:cNvSpPr/>
          <p:nvPr/>
        </p:nvSpPr>
        <p:spPr>
          <a:xfrm>
            <a:off x="502920" y="2240280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502920" y="2240280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777240" y="2468880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~400/día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77240" y="315468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atenciones nacionales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77240" y="356616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Manuel Montt = ~45%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4343400" y="2240280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4343400" y="2240280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617720" y="2468880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8 horas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4617720" y="315468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SLA informe ↔ checkout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4617720" y="3566160"/>
            <a:ext cx="3200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6B6B6B"/>
                </a:solidFill>
              </a:rPr>
              <a:t>compromiso </a:t>
            </a: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interno </a:t>
            </a:r>
            <a:r>
              <a:rPr lang="en-US" sz="1000" i="1">
                <a:solidFill>
                  <a:srgbClr val="6B6B6B"/>
                </a:solidFill>
              </a:rPr>
              <a:t>8h</a:t>
            </a: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· contractual 24h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8183880" y="2240280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8183880" y="2240280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8458200" y="2468880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80–90%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8458200" y="315468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ingresos en 5–10 mineras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8458200" y="356616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y peores pagadores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502920" y="4270248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502920" y="4270248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777240" y="4498848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12 sucursales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777240" y="5184648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6 propias + 6 acreditadas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777240" y="5596128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40% atenciones acreditadas</a:t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4343400" y="4270248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4343400" y="4270248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4617720" y="4498848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300–400 / mes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4617720" y="5184648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EDPs · ciclo 5d/iter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4617720" y="5596128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extremos hasta 2 meses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8183880" y="4270248"/>
            <a:ext cx="3657600" cy="18288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8183880" y="4270248"/>
            <a:ext cx="73152" cy="18288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8458200" y="4498848"/>
            <a:ext cx="3200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1 dic 2026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8458200" y="5184648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Ley 21.719 · vigencia</a:t>
            </a:r>
            <a:endParaRPr/>
          </a:p>
        </p:txBody>
      </p:sp>
      <p:sp>
        <p:nvSpPr>
          <p:cNvPr id="162" name="Google Shape;162;p3"/>
          <p:cNvSpPr txBox="1"/>
          <p:nvPr/>
        </p:nvSpPr>
        <p:spPr>
          <a:xfrm>
            <a:off x="8458200" y="5596128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datos personales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ERCOM_workmed_animacion_quickwins">
            <a:hlinkClick r:id="" action="ppaction://media"/>
            <a:extLst>
              <a:ext uri="{FF2B5EF4-FFF2-40B4-BE49-F238E27FC236}">
                <a16:creationId xmlns:a16="http://schemas.microsoft.com/office/drawing/2014/main" id="{8CDB4006-B110-D1F0-7ADF-0822F1BA86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819" y="651933"/>
            <a:ext cx="11126408" cy="556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2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25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3 HITOS CLAVE</a:t>
            </a:r>
            <a:endParaRPr/>
          </a:p>
        </p:txBody>
      </p:sp>
      <p:cxnSp>
        <p:nvCxnSpPr>
          <p:cNvPr id="776" name="Google Shape;776;p25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7" name="Google Shape;777;p25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778" name="Google Shape;778;p25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31 </a:t>
            </a:r>
            <a:endParaRPr/>
          </a:p>
        </p:txBody>
      </p:sp>
      <p:sp>
        <p:nvSpPr>
          <p:cNvPr id="779" name="Google Shape;779;p25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HITOS</a:t>
            </a:r>
            <a:endParaRPr/>
          </a:p>
        </p:txBody>
      </p:sp>
      <p:sp>
        <p:nvSpPr>
          <p:cNvPr id="780" name="Google Shape;780;p25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Cómo sabemos que vamos bien — o no.</a:t>
            </a:r>
            <a:endParaRPr/>
          </a:p>
        </p:txBody>
      </p:sp>
      <p:cxnSp>
        <p:nvCxnSpPr>
          <p:cNvPr id="781" name="Google Shape;781;p25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25"/>
          <p:cNvSpPr/>
          <p:nvPr/>
        </p:nvSpPr>
        <p:spPr>
          <a:xfrm>
            <a:off x="502920" y="2377440"/>
            <a:ext cx="11183112" cy="128016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5"/>
          <p:cNvSpPr/>
          <p:nvPr/>
        </p:nvSpPr>
        <p:spPr>
          <a:xfrm>
            <a:off x="502920" y="2377440"/>
            <a:ext cx="1828800" cy="12801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5"/>
          <p:cNvSpPr txBox="1"/>
          <p:nvPr/>
        </p:nvSpPr>
        <p:spPr>
          <a:xfrm>
            <a:off x="502920" y="27432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MES 1</a:t>
            </a:r>
            <a:endParaRPr/>
          </a:p>
        </p:txBody>
      </p:sp>
      <p:sp>
        <p:nvSpPr>
          <p:cNvPr id="785" name="Google Shape;785;p25"/>
          <p:cNvSpPr txBox="1"/>
          <p:nvPr/>
        </p:nvSpPr>
        <p:spPr>
          <a:xfrm>
            <a:off x="2468880" y="2542032"/>
            <a:ext cx="8961120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US" sz="1600" b="1" dirty="0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Recuperación</a:t>
            </a:r>
            <a:r>
              <a:rPr lang="en-US" sz="1600" b="1" dirty="0">
                <a:solidFill>
                  <a:srgbClr val="1A3D25"/>
                </a:solidFill>
                <a:latin typeface="Play"/>
                <a:ea typeface="Play"/>
                <a:sym typeface="Play"/>
              </a:rPr>
              <a:t> de </a:t>
            </a:r>
            <a:r>
              <a:rPr lang="en-US" sz="1600" b="1" dirty="0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soberanía</a:t>
            </a:r>
            <a:r>
              <a:rPr lang="en-US" sz="1600" b="1" dirty="0">
                <a:solidFill>
                  <a:srgbClr val="1A3D25"/>
                </a:solidFill>
                <a:latin typeface="Play"/>
                <a:ea typeface="Play"/>
                <a:sym typeface="Play"/>
              </a:rPr>
              <a:t> </a:t>
            </a:r>
            <a:r>
              <a:rPr lang="en-US" sz="1600" b="1" dirty="0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sobre</a:t>
            </a:r>
            <a:r>
              <a:rPr lang="en-US" sz="1600" b="1" dirty="0">
                <a:solidFill>
                  <a:srgbClr val="1A3D25"/>
                </a:solidFill>
                <a:latin typeface="Play"/>
                <a:ea typeface="Play"/>
                <a:sym typeface="Play"/>
              </a:rPr>
              <a:t> BD </a:t>
            </a:r>
            <a:r>
              <a:rPr lang="en-US" sz="1600" b="1" dirty="0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clínica</a:t>
            </a:r>
            <a:r>
              <a:rPr lang="en-US" sz="1600" b="1" dirty="0">
                <a:solidFill>
                  <a:srgbClr val="1A3D25"/>
                </a:solidFill>
                <a:latin typeface="Play"/>
                <a:ea typeface="Play"/>
                <a:sym typeface="Play"/>
              </a:rPr>
              <a:t> </a:t>
            </a:r>
            <a:r>
              <a:rPr lang="en-US" sz="1600" b="1" u="none" strike="noStrike" cap="none" dirty="0">
                <a:solidFill>
                  <a:srgbClr val="1A3D25"/>
                </a:solidFill>
                <a:latin typeface="Play"/>
                <a:ea typeface="Play"/>
                <a:sym typeface="Play"/>
              </a:rPr>
              <a:t>+ script Python </a:t>
            </a:r>
            <a:r>
              <a:rPr lang="en-US" sz="1600" b="1" u="none" strike="noStrike" cap="none" dirty="0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migrado</a:t>
            </a:r>
            <a:endParaRPr lang="en-US" dirty="0" err="1"/>
          </a:p>
          <a:p>
            <a:pPr>
              <a:lnSpc>
                <a:spcPct val="114999"/>
              </a:lnSpc>
            </a:pPr>
            <a:endParaRPr lang="en-US" sz="1600" b="1" dirty="0">
              <a:solidFill>
                <a:srgbClr val="1A3D25"/>
              </a:solidFill>
              <a:latin typeface="Play"/>
            </a:endParaRPr>
          </a:p>
          <a:p>
            <a:pPr>
              <a:lnSpc>
                <a:spcPct val="114999"/>
              </a:lnSpc>
            </a:pPr>
            <a:endParaRPr lang="en-US" sz="1600" b="1" dirty="0">
              <a:solidFill>
                <a:srgbClr val="1A3D25"/>
              </a:solidFill>
              <a:latin typeface="Play"/>
            </a:endParaRPr>
          </a:p>
        </p:txBody>
      </p:sp>
      <p:sp>
        <p:nvSpPr>
          <p:cNvPr id="786" name="Google Shape;786;p25"/>
          <p:cNvSpPr txBox="1"/>
          <p:nvPr/>
        </p:nvSpPr>
        <p:spPr>
          <a:xfrm>
            <a:off x="2468880" y="2884529"/>
            <a:ext cx="89610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2C2C2C"/>
                </a:solidFill>
              </a:rPr>
              <a:t>A.4 </a:t>
            </a:r>
            <a:r>
              <a:rPr lang="en-US" sz="1100" dirty="0" err="1">
                <a:solidFill>
                  <a:srgbClr val="2C2C2C"/>
                </a:solidFill>
              </a:rPr>
              <a:t>ejecutada</a:t>
            </a:r>
            <a:r>
              <a:rPr lang="en-US" sz="1100" dirty="0">
                <a:solidFill>
                  <a:srgbClr val="2C2C2C"/>
                </a:solidFill>
              </a:rPr>
              <a:t>: </a:t>
            </a:r>
            <a:r>
              <a:rPr lang="en-US" sz="1100" dirty="0" err="1">
                <a:solidFill>
                  <a:srgbClr val="2C2C2C"/>
                </a:solidFill>
              </a:rPr>
              <a:t>contrato</a:t>
            </a:r>
            <a:r>
              <a:rPr lang="en-US" sz="1100" dirty="0">
                <a:solidFill>
                  <a:srgbClr val="2C2C2C"/>
                </a:solidFill>
              </a:rPr>
              <a:t> de </a:t>
            </a:r>
            <a:r>
              <a:rPr lang="en-US" sz="1100" dirty="0" err="1">
                <a:solidFill>
                  <a:srgbClr val="2C2C2C"/>
                </a:solidFill>
              </a:rPr>
              <a:t>encargo</a:t>
            </a:r>
            <a:r>
              <a:rPr lang="en-US" sz="1100" dirty="0">
                <a:solidFill>
                  <a:srgbClr val="2C2C2C"/>
                </a:solidFill>
              </a:rPr>
              <a:t> Ley 19.628/21.719 con </a:t>
            </a:r>
            <a:r>
              <a:rPr lang="en-US" sz="1100" dirty="0" err="1">
                <a:solidFill>
                  <a:srgbClr val="2C2C2C"/>
                </a:solidFill>
              </a:rPr>
              <a:t>Secall</a:t>
            </a:r>
            <a:r>
              <a:rPr lang="en-US" sz="1100" dirty="0">
                <a:solidFill>
                  <a:srgbClr val="2C2C2C"/>
                </a:solidFill>
              </a:rPr>
              <a:t> + </a:t>
            </a:r>
            <a:r>
              <a:rPr lang="en-US" sz="1100" dirty="0" err="1">
                <a:solidFill>
                  <a:srgbClr val="2C2C2C"/>
                </a:solidFill>
              </a:rPr>
              <a:t>acceso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administrativo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paralelo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Workmed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sobre</a:t>
            </a:r>
            <a:r>
              <a:rPr lang="en-US" sz="1100" dirty="0">
                <a:solidFill>
                  <a:srgbClr val="2C2C2C"/>
                </a:solidFill>
              </a:rPr>
              <a:t> RDS + </a:t>
            </a:r>
            <a:r>
              <a:rPr lang="en-US" sz="1100" dirty="0" err="1">
                <a:solidFill>
                  <a:srgbClr val="2C2C2C"/>
                </a:solidFill>
              </a:rPr>
              <a:t>individualizar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credenciales</a:t>
            </a:r>
            <a:r>
              <a:rPr lang="en-US" sz="1100" dirty="0">
                <a:solidFill>
                  <a:srgbClr val="2C2C2C"/>
                </a:solidFill>
              </a:rPr>
              <a:t> (</a:t>
            </a:r>
            <a:r>
              <a:rPr lang="en-US" sz="1100" dirty="0" err="1">
                <a:solidFill>
                  <a:srgbClr val="2C2C2C"/>
                </a:solidFill>
              </a:rPr>
              <a:t>cierre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cuenta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genérica</a:t>
            </a:r>
            <a:r>
              <a:rPr lang="en-US" sz="1100" dirty="0">
                <a:solidFill>
                  <a:srgbClr val="2C2C2C"/>
                </a:solidFill>
              </a:rPr>
              <a:t>). Script Python </a:t>
            </a:r>
            <a:r>
              <a:rPr lang="en-US" sz="1100" dirty="0" err="1">
                <a:solidFill>
                  <a:srgbClr val="2C2C2C"/>
                </a:solidFill>
              </a:rPr>
              <a:t>migrado</a:t>
            </a:r>
            <a:r>
              <a:rPr lang="en-US" sz="1100" dirty="0">
                <a:solidFill>
                  <a:srgbClr val="2C2C2C"/>
                </a:solidFill>
              </a:rPr>
              <a:t> al GitHub de </a:t>
            </a:r>
            <a:r>
              <a:rPr lang="en-US" sz="1100" dirty="0" err="1">
                <a:solidFill>
                  <a:srgbClr val="2C2C2C"/>
                </a:solidFill>
              </a:rPr>
              <a:t>Workmed</a:t>
            </a:r>
            <a:r>
              <a:rPr lang="en-US" sz="1100" dirty="0">
                <a:solidFill>
                  <a:srgbClr val="2C2C2C"/>
                </a:solidFill>
              </a:rPr>
              <a:t>. Mónica · PMO </a:t>
            </a:r>
            <a:r>
              <a:rPr lang="en-US" sz="1100" dirty="0" err="1">
                <a:solidFill>
                  <a:srgbClr val="2C2C2C"/>
                </a:solidFill>
              </a:rPr>
              <a:t>inicia</a:t>
            </a:r>
            <a:r>
              <a:rPr lang="en-US" sz="1100" dirty="0">
                <a:solidFill>
                  <a:srgbClr val="2C2C2C"/>
                </a:solidFill>
              </a:rPr>
              <a:t> tracking. Sin </a:t>
            </a:r>
            <a:r>
              <a:rPr lang="en-US" sz="1100" dirty="0" err="1">
                <a:solidFill>
                  <a:srgbClr val="2C2C2C"/>
                </a:solidFill>
              </a:rPr>
              <a:t>esto</a:t>
            </a:r>
            <a:r>
              <a:rPr lang="en-US" sz="1100" dirty="0">
                <a:solidFill>
                  <a:srgbClr val="2C2C2C"/>
                </a:solidFill>
              </a:rPr>
              <a:t>, FlowMed 2.0 e Identity Service son </a:t>
            </a:r>
            <a:r>
              <a:rPr lang="en-US" sz="1100" dirty="0" err="1">
                <a:solidFill>
                  <a:srgbClr val="2C2C2C"/>
                </a:solidFill>
              </a:rPr>
              <a:t>aspiracionales</a:t>
            </a:r>
            <a:r>
              <a:rPr lang="en-US" sz="1100" dirty="0">
                <a:solidFill>
                  <a:srgbClr val="2C2C2C"/>
                </a:solidFill>
              </a:rPr>
              <a:t>.</a:t>
            </a:r>
            <a:endParaRPr lang="en-US" dirty="0"/>
          </a:p>
          <a:p>
            <a:pPr>
              <a:lnSpc>
                <a:spcPct val="140000"/>
              </a:lnSpc>
            </a:pPr>
            <a:endParaRPr lang="en-US" sz="1100" dirty="0">
              <a:solidFill>
                <a:srgbClr val="2C2C2C"/>
              </a:solidFill>
            </a:endParaRPr>
          </a:p>
        </p:txBody>
      </p:sp>
      <p:sp>
        <p:nvSpPr>
          <p:cNvPr id="787" name="Google Shape;787;p25"/>
          <p:cNvSpPr/>
          <p:nvPr/>
        </p:nvSpPr>
        <p:spPr>
          <a:xfrm>
            <a:off x="502920" y="3749040"/>
            <a:ext cx="11183112" cy="128016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5"/>
          <p:cNvSpPr/>
          <p:nvPr/>
        </p:nvSpPr>
        <p:spPr>
          <a:xfrm>
            <a:off x="502920" y="3749040"/>
            <a:ext cx="1828800" cy="12801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5"/>
          <p:cNvSpPr txBox="1"/>
          <p:nvPr/>
        </p:nvSpPr>
        <p:spPr>
          <a:xfrm>
            <a:off x="502920" y="41148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MES 6</a:t>
            </a:r>
            <a:endParaRPr/>
          </a:p>
        </p:txBody>
      </p:sp>
      <p:sp>
        <p:nvSpPr>
          <p:cNvPr id="790" name="Google Shape;790;p25"/>
          <p:cNvSpPr txBox="1"/>
          <p:nvPr/>
        </p:nvSpPr>
        <p:spPr>
          <a:xfrm>
            <a:off x="2468880" y="3913632"/>
            <a:ext cx="8961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FlowMed 2.0 primer release + Identity Service</a:t>
            </a:r>
            <a:endParaRPr/>
          </a:p>
        </p:txBody>
      </p:sp>
      <p:sp>
        <p:nvSpPr>
          <p:cNvPr id="791" name="Google Shape;791;p25"/>
          <p:cNvSpPr txBox="1"/>
          <p:nvPr/>
        </p:nvSpPr>
        <p:spPr>
          <a:xfrm>
            <a:off x="2468880" y="4389120"/>
            <a:ext cx="89611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Identity Service consumido por 1 sistema downstream (test crítico). FlowMed 2.0 cubriendo agendamiento + intake. PoC pre-informe IA con 100 informes en Contraloría. Comité de gobernanza activo con DPO designado.</a:t>
            </a:r>
            <a:endParaRPr/>
          </a:p>
        </p:txBody>
      </p:sp>
      <p:sp>
        <p:nvSpPr>
          <p:cNvPr id="792" name="Google Shape;792;p25"/>
          <p:cNvSpPr/>
          <p:nvPr/>
        </p:nvSpPr>
        <p:spPr>
          <a:xfrm>
            <a:off x="502920" y="5120640"/>
            <a:ext cx="11183112" cy="128016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502920" y="5120640"/>
            <a:ext cx="1828800" cy="128016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5"/>
          <p:cNvSpPr txBox="1"/>
          <p:nvPr/>
        </p:nvSpPr>
        <p:spPr>
          <a:xfrm>
            <a:off x="502920" y="54864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MES 12</a:t>
            </a:r>
            <a:endParaRPr/>
          </a:p>
        </p:txBody>
      </p:sp>
      <p:sp>
        <p:nvSpPr>
          <p:cNvPr id="795" name="Google Shape;795;p25"/>
          <p:cNvSpPr txBox="1"/>
          <p:nvPr/>
        </p:nvSpPr>
        <p:spPr>
          <a:xfrm>
            <a:off x="2468880" y="5285232"/>
            <a:ext cx="8961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T1 Agentes IA + Orquestador en arranque</a:t>
            </a:r>
            <a:endParaRPr/>
          </a:p>
        </p:txBody>
      </p:sp>
      <p:sp>
        <p:nvSpPr>
          <p:cNvPr id="796" name="Google Shape;796;p25"/>
          <p:cNvSpPr txBox="1"/>
          <p:nvPr/>
        </p:nvSpPr>
        <p:spPr>
          <a:xfrm>
            <a:off x="2468880" y="5760720"/>
            <a:ext cx="89611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Visión TO-BE original de Workmed inicia. Marco de Gobernanza de Datos operativo (DPO, custodios del dato, comité). Compliance Ley 21.719 cumplido por arquitectura.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6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3" name="Google Shape;803;p26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26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III · IMPACTO ESPERADO EN KPIS</a:t>
            </a:r>
            <a:endParaRPr/>
          </a:p>
        </p:txBody>
      </p:sp>
      <p:cxnSp>
        <p:nvCxnSpPr>
          <p:cNvPr id="805" name="Google Shape;805;p26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6" name="Google Shape;806;p26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807" name="Google Shape;807;p26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32 </a:t>
            </a:r>
          </a:p>
        </p:txBody>
      </p:sp>
      <p:sp>
        <p:nvSpPr>
          <p:cNvPr id="808" name="Google Shape;808;p26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BASE → OBJETIVO</a:t>
            </a:r>
            <a:endParaRPr/>
          </a:p>
        </p:txBody>
      </p:sp>
      <p:sp>
        <p:nvSpPr>
          <p:cNvPr id="809" name="Google Shape;809;p26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23 KPIs en el entregable. 8 más representativos:</a:t>
            </a:r>
            <a:endParaRPr/>
          </a:p>
        </p:txBody>
      </p:sp>
      <p:cxnSp>
        <p:nvCxnSpPr>
          <p:cNvPr id="810" name="Google Shape;810;p26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1" name="Google Shape;811;p26"/>
          <p:cNvSpPr/>
          <p:nvPr/>
        </p:nvSpPr>
        <p:spPr>
          <a:xfrm>
            <a:off x="502920" y="2194560"/>
            <a:ext cx="11183112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6"/>
          <p:cNvSpPr txBox="1"/>
          <p:nvPr/>
        </p:nvSpPr>
        <p:spPr>
          <a:xfrm>
            <a:off x="640080" y="2313432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KPI</a:t>
            </a:r>
            <a:endParaRPr/>
          </a:p>
        </p:txBody>
      </p:sp>
      <p:sp>
        <p:nvSpPr>
          <p:cNvPr id="813" name="Google Shape;813;p26"/>
          <p:cNvSpPr txBox="1"/>
          <p:nvPr/>
        </p:nvSpPr>
        <p:spPr>
          <a:xfrm>
            <a:off x="4343400" y="2313432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 (AS-IS)</a:t>
            </a:r>
            <a:endParaRPr/>
          </a:p>
        </p:txBody>
      </p:sp>
      <p:sp>
        <p:nvSpPr>
          <p:cNvPr id="814" name="Google Shape;814;p26"/>
          <p:cNvSpPr txBox="1"/>
          <p:nvPr/>
        </p:nvSpPr>
        <p:spPr>
          <a:xfrm>
            <a:off x="7040880" y="2313432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815" name="Google Shape;815;p26"/>
          <p:cNvSpPr txBox="1"/>
          <p:nvPr/>
        </p:nvSpPr>
        <p:spPr>
          <a:xfrm>
            <a:off x="9144000" y="2313432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MECANISMO</a:t>
            </a:r>
            <a:endParaRPr/>
          </a:p>
        </p:txBody>
      </p:sp>
      <p:sp>
        <p:nvSpPr>
          <p:cNvPr id="816" name="Google Shape;816;p26"/>
          <p:cNvSpPr/>
          <p:nvPr/>
        </p:nvSpPr>
        <p:spPr>
          <a:xfrm>
            <a:off x="502920" y="2651760"/>
            <a:ext cx="11183112" cy="457200"/>
          </a:xfrm>
          <a:prstGeom prst="rect">
            <a:avLst/>
          </a:prstGeom>
          <a:solidFill>
            <a:srgbClr val="F1F8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6"/>
          <p:cNvSpPr txBox="1"/>
          <p:nvPr/>
        </p:nvSpPr>
        <p:spPr>
          <a:xfrm>
            <a:off x="640080" y="27797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% solicitudes que FlowMed lee auto</a:t>
            </a:r>
            <a:endParaRPr/>
          </a:p>
        </p:txBody>
      </p:sp>
      <p:sp>
        <p:nvSpPr>
          <p:cNvPr id="818" name="Google Shape;818;p26"/>
          <p:cNvSpPr txBox="1"/>
          <p:nvPr/>
        </p:nvSpPr>
        <p:spPr>
          <a:xfrm>
            <a:off x="4343400" y="27797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~2% (98% manual)</a:t>
            </a:r>
            <a:endParaRPr/>
          </a:p>
        </p:txBody>
      </p:sp>
      <p:sp>
        <p:nvSpPr>
          <p:cNvPr id="819" name="Google Shape;819;p26"/>
          <p:cNvSpPr txBox="1"/>
          <p:nvPr/>
        </p:nvSpPr>
        <p:spPr>
          <a:xfrm>
            <a:off x="7040880" y="27797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≥ 80%</a:t>
            </a:r>
            <a:endParaRPr/>
          </a:p>
        </p:txBody>
      </p:sp>
      <p:sp>
        <p:nvSpPr>
          <p:cNvPr id="820" name="Google Shape;820;p26"/>
          <p:cNvSpPr txBox="1"/>
          <p:nvPr/>
        </p:nvSpPr>
        <p:spPr>
          <a:xfrm>
            <a:off x="9144000" y="27797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B.5 + FlowMed 2.0</a:t>
            </a:r>
            <a:endParaRPr/>
          </a:p>
        </p:txBody>
      </p:sp>
      <p:sp>
        <p:nvSpPr>
          <p:cNvPr id="821" name="Google Shape;821;p26"/>
          <p:cNvSpPr txBox="1"/>
          <p:nvPr/>
        </p:nvSpPr>
        <p:spPr>
          <a:xfrm>
            <a:off x="640080" y="32369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Ciclo validación EDP</a:t>
            </a:r>
            <a:endParaRPr/>
          </a:p>
        </p:txBody>
      </p:sp>
      <p:sp>
        <p:nvSpPr>
          <p:cNvPr id="822" name="Google Shape;822;p26"/>
          <p:cNvSpPr txBox="1"/>
          <p:nvPr/>
        </p:nvSpPr>
        <p:spPr>
          <a:xfrm>
            <a:off x="4343400" y="32369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5 d/iter · ext. 2m</a:t>
            </a:r>
            <a:endParaRPr/>
          </a:p>
        </p:txBody>
      </p:sp>
      <p:sp>
        <p:nvSpPr>
          <p:cNvPr id="823" name="Google Shape;823;p26"/>
          <p:cNvSpPr txBox="1"/>
          <p:nvPr/>
        </p:nvSpPr>
        <p:spPr>
          <a:xfrm>
            <a:off x="7040880" y="32369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&lt; 2 días</a:t>
            </a:r>
            <a:endParaRPr/>
          </a:p>
        </p:txBody>
      </p:sp>
      <p:sp>
        <p:nvSpPr>
          <p:cNvPr id="824" name="Google Shape;824;p26"/>
          <p:cNvSpPr txBox="1"/>
          <p:nvPr/>
        </p:nvSpPr>
        <p:spPr>
          <a:xfrm>
            <a:off x="9144000" y="32369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B.7 portal + B.2</a:t>
            </a:r>
            <a:endParaRPr/>
          </a:p>
        </p:txBody>
      </p:sp>
      <p:sp>
        <p:nvSpPr>
          <p:cNvPr id="825" name="Google Shape;825;p26"/>
          <p:cNvSpPr/>
          <p:nvPr/>
        </p:nvSpPr>
        <p:spPr>
          <a:xfrm>
            <a:off x="502920" y="3566160"/>
            <a:ext cx="11183112" cy="457200"/>
          </a:xfrm>
          <a:prstGeom prst="rect">
            <a:avLst/>
          </a:prstGeom>
          <a:solidFill>
            <a:srgbClr val="F1F8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6"/>
          <p:cNvSpPr txBox="1"/>
          <p:nvPr/>
        </p:nvSpPr>
        <p:spPr>
          <a:xfrm>
            <a:off x="640080" y="36941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% atenciones digitación manual</a:t>
            </a:r>
            <a:endParaRPr/>
          </a:p>
        </p:txBody>
      </p:sp>
      <p:sp>
        <p:nvSpPr>
          <p:cNvPr id="827" name="Google Shape;827;p26"/>
          <p:cNvSpPr txBox="1"/>
          <p:nvPr/>
        </p:nvSpPr>
        <p:spPr>
          <a:xfrm>
            <a:off x="4343400" y="36941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40% (~280/día)</a:t>
            </a:r>
            <a:endParaRPr/>
          </a:p>
        </p:txBody>
      </p:sp>
      <p:sp>
        <p:nvSpPr>
          <p:cNvPr id="828" name="Google Shape;828;p26"/>
          <p:cNvSpPr txBox="1"/>
          <p:nvPr/>
        </p:nvSpPr>
        <p:spPr>
          <a:xfrm>
            <a:off x="7040880" y="36941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/>
          </a:p>
        </p:txBody>
      </p:sp>
      <p:sp>
        <p:nvSpPr>
          <p:cNvPr id="829" name="Google Shape;829;p26"/>
          <p:cNvSpPr txBox="1"/>
          <p:nvPr/>
        </p:nvSpPr>
        <p:spPr>
          <a:xfrm>
            <a:off x="9144000" y="36941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B.3 pipeline acreditados</a:t>
            </a:r>
            <a:endParaRPr/>
          </a:p>
        </p:txBody>
      </p:sp>
      <p:sp>
        <p:nvSpPr>
          <p:cNvPr id="830" name="Google Shape;830;p26"/>
          <p:cNvSpPr txBox="1"/>
          <p:nvPr/>
        </p:nvSpPr>
        <p:spPr>
          <a:xfrm>
            <a:off x="640080" y="41513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Acceso AWS RDS</a:t>
            </a:r>
            <a:endParaRPr/>
          </a:p>
        </p:txBody>
      </p:sp>
      <p:sp>
        <p:nvSpPr>
          <p:cNvPr id="831" name="Google Shape;831;p26"/>
          <p:cNvSpPr txBox="1"/>
          <p:nvPr/>
        </p:nvSpPr>
        <p:spPr>
          <a:xfrm>
            <a:off x="4343400" y="4151376"/>
            <a:ext cx="2697480" cy="36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100" i="1" dirty="0" err="1">
                <a:solidFill>
                  <a:srgbClr val="B02A2A"/>
                </a:solidFill>
              </a:rPr>
              <a:t>Secall</a:t>
            </a:r>
            <a:r>
              <a:rPr lang="en-US" sz="1100" i="1" dirty="0">
                <a:solidFill>
                  <a:srgbClr val="B02A2A"/>
                </a:solidFill>
              </a:rPr>
              <a:t> </a:t>
            </a:r>
            <a:r>
              <a:rPr lang="en-US" sz="1100" i="1" u="none" strike="noStrike" cap="none" dirty="0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gatekeeper</a:t>
            </a:r>
            <a:r>
              <a:rPr lang="en-US" sz="1100" i="1" dirty="0">
                <a:solidFill>
                  <a:srgbClr val="B02A2A"/>
                </a:solidFill>
              </a:rPr>
              <a:t> · </a:t>
            </a:r>
            <a:r>
              <a:rPr lang="en-US" sz="1100" i="1" dirty="0" err="1">
                <a:solidFill>
                  <a:srgbClr val="B02A2A"/>
                </a:solidFill>
              </a:rPr>
              <a:t>cuenta</a:t>
            </a:r>
            <a:r>
              <a:rPr lang="en-US" sz="1100" i="1" dirty="0">
                <a:solidFill>
                  <a:srgbClr val="B02A2A"/>
                </a:solidFill>
              </a:rPr>
              <a:t> </a:t>
            </a:r>
            <a:r>
              <a:rPr lang="en-US" sz="1100" i="1" dirty="0" err="1">
                <a:solidFill>
                  <a:srgbClr val="B02A2A"/>
                </a:solidFill>
              </a:rPr>
              <a:t>compartida</a:t>
            </a:r>
            <a:endParaRPr lang="en-US" dirty="0" err="1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B02A2A"/>
              </a:solidFill>
            </a:endParaRPr>
          </a:p>
        </p:txBody>
      </p:sp>
      <p:sp>
        <p:nvSpPr>
          <p:cNvPr id="832" name="Google Shape;832;p26"/>
          <p:cNvSpPr txBox="1"/>
          <p:nvPr/>
        </p:nvSpPr>
        <p:spPr>
          <a:xfrm>
            <a:off x="7040880" y="4151376"/>
            <a:ext cx="2103120" cy="53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100" b="1" i="1" dirty="0" err="1">
                <a:solidFill>
                  <a:srgbClr val="52B788"/>
                </a:solidFill>
              </a:rPr>
              <a:t>Individualizado</a:t>
            </a:r>
            <a:r>
              <a:rPr lang="en-US" sz="1100" b="1" i="1" dirty="0">
                <a:solidFill>
                  <a:srgbClr val="52B788"/>
                </a:solidFill>
              </a:rPr>
              <a:t> + </a:t>
            </a:r>
            <a:r>
              <a:rPr lang="en-US" sz="1100" b="1" i="1" dirty="0" err="1">
                <a:solidFill>
                  <a:srgbClr val="52B788"/>
                </a:solidFill>
              </a:rPr>
              <a:t>contrato</a:t>
            </a:r>
            <a:r>
              <a:rPr lang="en-US" sz="1100" b="1" i="1" dirty="0">
                <a:solidFill>
                  <a:srgbClr val="52B788"/>
                </a:solidFill>
              </a:rPr>
              <a:t> </a:t>
            </a:r>
            <a:r>
              <a:rPr lang="en-US" sz="1100" b="1" i="1" dirty="0" err="1">
                <a:solidFill>
                  <a:srgbClr val="52B788"/>
                </a:solidFill>
              </a:rPr>
              <a:t>encargo</a:t>
            </a:r>
            <a:endParaRPr lang="en-US" dirty="0" err="1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52B788"/>
              </a:solidFill>
            </a:endParaRPr>
          </a:p>
        </p:txBody>
      </p:sp>
      <p:sp>
        <p:nvSpPr>
          <p:cNvPr id="833" name="Google Shape;833;p26"/>
          <p:cNvSpPr txBox="1"/>
          <p:nvPr/>
        </p:nvSpPr>
        <p:spPr>
          <a:xfrm>
            <a:off x="9144000" y="41513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Hito Mes 1 + B.1</a:t>
            </a:r>
            <a:endParaRPr/>
          </a:p>
        </p:txBody>
      </p:sp>
      <p:sp>
        <p:nvSpPr>
          <p:cNvPr id="834" name="Google Shape;834;p26"/>
          <p:cNvSpPr/>
          <p:nvPr/>
        </p:nvSpPr>
        <p:spPr>
          <a:xfrm>
            <a:off x="502920" y="4480560"/>
            <a:ext cx="11183112" cy="457200"/>
          </a:xfrm>
          <a:prstGeom prst="rect">
            <a:avLst/>
          </a:prstGeom>
          <a:solidFill>
            <a:srgbClr val="F1F8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6"/>
          <p:cNvSpPr txBox="1"/>
          <p:nvPr/>
        </p:nvSpPr>
        <p:spPr>
          <a:xfrm>
            <a:off x="640080" y="46085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DPO designado</a:t>
            </a:r>
            <a:endParaRPr/>
          </a:p>
        </p:txBody>
      </p:sp>
      <p:sp>
        <p:nvSpPr>
          <p:cNvPr id="836" name="Google Shape;836;p26"/>
          <p:cNvSpPr txBox="1"/>
          <p:nvPr/>
        </p:nvSpPr>
        <p:spPr>
          <a:xfrm>
            <a:off x="4343400" y="46085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No (incumplim. Ley)</a:t>
            </a:r>
            <a:endParaRPr/>
          </a:p>
        </p:txBody>
      </p:sp>
      <p:sp>
        <p:nvSpPr>
          <p:cNvPr id="837" name="Google Shape;837;p26"/>
          <p:cNvSpPr txBox="1"/>
          <p:nvPr/>
        </p:nvSpPr>
        <p:spPr>
          <a:xfrm>
            <a:off x="7040880" y="46085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endParaRPr/>
          </a:p>
        </p:txBody>
      </p:sp>
      <p:sp>
        <p:nvSpPr>
          <p:cNvPr id="838" name="Google Shape;838;p26"/>
          <p:cNvSpPr txBox="1"/>
          <p:nvPr/>
        </p:nvSpPr>
        <p:spPr>
          <a:xfrm>
            <a:off x="9144000" y="46085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B.6 marco gobernanza</a:t>
            </a:r>
            <a:endParaRPr/>
          </a:p>
        </p:txBody>
      </p:sp>
      <p:sp>
        <p:nvSpPr>
          <p:cNvPr id="839" name="Google Shape;839;p26"/>
          <p:cNvSpPr txBox="1"/>
          <p:nvPr/>
        </p:nvSpPr>
        <p:spPr>
          <a:xfrm>
            <a:off x="640080" y="50657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Productividad médico contralor</a:t>
            </a:r>
            <a:endParaRPr/>
          </a:p>
        </p:txBody>
      </p:sp>
      <p:sp>
        <p:nvSpPr>
          <p:cNvPr id="840" name="Google Shape;840;p26"/>
          <p:cNvSpPr txBox="1"/>
          <p:nvPr/>
        </p:nvSpPr>
        <p:spPr>
          <a:xfrm>
            <a:off x="4343400" y="50657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6 inf/h</a:t>
            </a:r>
            <a:endParaRPr/>
          </a:p>
        </p:txBody>
      </p:sp>
      <p:sp>
        <p:nvSpPr>
          <p:cNvPr id="841" name="Google Shape;841;p26"/>
          <p:cNvSpPr txBox="1"/>
          <p:nvPr/>
        </p:nvSpPr>
        <p:spPr>
          <a:xfrm>
            <a:off x="7040880" y="50657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12–15 inf/h</a:t>
            </a:r>
            <a:endParaRPr/>
          </a:p>
        </p:txBody>
      </p:sp>
      <p:sp>
        <p:nvSpPr>
          <p:cNvPr id="842" name="Google Shape;842;p26"/>
          <p:cNvSpPr txBox="1"/>
          <p:nvPr/>
        </p:nvSpPr>
        <p:spPr>
          <a:xfrm>
            <a:off x="9144000" y="50657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B.4 cola + pre-informe IA</a:t>
            </a:r>
            <a:endParaRPr/>
          </a:p>
        </p:txBody>
      </p:sp>
      <p:sp>
        <p:nvSpPr>
          <p:cNvPr id="843" name="Google Shape;843;p26"/>
          <p:cNvSpPr/>
          <p:nvPr/>
        </p:nvSpPr>
        <p:spPr>
          <a:xfrm>
            <a:off x="502920" y="5394960"/>
            <a:ext cx="11183112" cy="457200"/>
          </a:xfrm>
          <a:prstGeom prst="rect">
            <a:avLst/>
          </a:prstGeom>
          <a:solidFill>
            <a:srgbClr val="F1F8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6"/>
          <p:cNvSpPr txBox="1"/>
          <p:nvPr/>
        </p:nvSpPr>
        <p:spPr>
          <a:xfrm>
            <a:off x="640080" y="55229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Concentración Manuel Montt</a:t>
            </a:r>
            <a:endParaRPr/>
          </a:p>
        </p:txBody>
      </p:sp>
      <p:sp>
        <p:nvSpPr>
          <p:cNvPr id="845" name="Google Shape;845;p26"/>
          <p:cNvSpPr txBox="1"/>
          <p:nvPr/>
        </p:nvSpPr>
        <p:spPr>
          <a:xfrm>
            <a:off x="4343400" y="55229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B02A2A"/>
                </a:solidFill>
                <a:latin typeface="Arial"/>
                <a:ea typeface="Arial"/>
                <a:cs typeface="Arial"/>
                <a:sym typeface="Arial"/>
              </a:rPr>
              <a:t>~45%</a:t>
            </a:r>
            <a:endParaRPr/>
          </a:p>
        </p:txBody>
      </p:sp>
      <p:sp>
        <p:nvSpPr>
          <p:cNvPr id="846" name="Google Shape;846;p26"/>
          <p:cNvSpPr txBox="1"/>
          <p:nvPr/>
        </p:nvSpPr>
        <p:spPr>
          <a:xfrm>
            <a:off x="7040880" y="5522976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~30%</a:t>
            </a:r>
            <a:endParaRPr/>
          </a:p>
        </p:txBody>
      </p:sp>
      <p:sp>
        <p:nvSpPr>
          <p:cNvPr id="847" name="Google Shape;847;p26"/>
          <p:cNvSpPr txBox="1"/>
          <p:nvPr/>
        </p:nvSpPr>
        <p:spPr>
          <a:xfrm>
            <a:off x="9144000" y="55229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B.3 + capacidad acreditados</a:t>
            </a:r>
            <a:endParaRPr/>
          </a:p>
        </p:txBody>
      </p:sp>
      <p:sp>
        <p:nvSpPr>
          <p:cNvPr id="848" name="Google Shape;848;p26"/>
          <p:cNvSpPr txBox="1"/>
          <p:nvPr/>
        </p:nvSpPr>
        <p:spPr>
          <a:xfrm>
            <a:off x="640080" y="59801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Capacity headroom FlowMed</a:t>
            </a:r>
            <a:endParaRPr/>
          </a:p>
        </p:txBody>
      </p:sp>
      <p:sp>
        <p:nvSpPr>
          <p:cNvPr id="849" name="Google Shape;849;p26"/>
          <p:cNvSpPr txBox="1"/>
          <p:nvPr/>
        </p:nvSpPr>
        <p:spPr>
          <a:xfrm>
            <a:off x="4343400" y="5980176"/>
            <a:ext cx="2697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02A2A"/>
                </a:solidFill>
              </a:rPr>
              <a:t>~300-400</a:t>
            </a:r>
            <a:endParaRPr/>
          </a:p>
        </p:txBody>
      </p:sp>
      <p:sp>
        <p:nvSpPr>
          <p:cNvPr id="850" name="Google Shape;850;p26"/>
          <p:cNvSpPr txBox="1"/>
          <p:nvPr/>
        </p:nvSpPr>
        <p:spPr>
          <a:xfrm>
            <a:off x="7040880" y="5980176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52B788"/>
                </a:solidFill>
              </a:rPr>
              <a:t>5x</a:t>
            </a:r>
            <a:endParaRPr/>
          </a:p>
        </p:txBody>
      </p:sp>
      <p:sp>
        <p:nvSpPr>
          <p:cNvPr id="851" name="Google Shape;851;p26"/>
          <p:cNvSpPr txBox="1"/>
          <p:nvPr/>
        </p:nvSpPr>
        <p:spPr>
          <a:xfrm>
            <a:off x="9144000" y="5980176"/>
            <a:ext cx="2697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B.2 FlowMed 2.0 cloud-native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7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Google Shape;858;p2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27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CIERRE · RIESGOS R1–R7</a:t>
            </a:r>
            <a:endParaRPr/>
          </a:p>
        </p:txBody>
      </p:sp>
      <p:cxnSp>
        <p:nvCxnSpPr>
          <p:cNvPr id="860" name="Google Shape;860;p27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1" name="Google Shape;861;p27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862" name="Google Shape;862;p27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33</a:t>
            </a:r>
            <a:endParaRPr lang="en-US"/>
          </a:p>
        </p:txBody>
      </p:sp>
      <p:sp>
        <p:nvSpPr>
          <p:cNvPr id="863" name="Google Shape;863;p27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endParaRPr/>
          </a:p>
        </p:txBody>
      </p:sp>
      <p:sp>
        <p:nvSpPr>
          <p:cNvPr id="864" name="Google Shape;864;p27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Los conocemos. Cada uno tiene mitigación documentada.</a:t>
            </a:r>
            <a:endParaRPr/>
          </a:p>
        </p:txBody>
      </p:sp>
      <p:cxnSp>
        <p:nvCxnSpPr>
          <p:cNvPr id="865" name="Google Shape;865;p27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6" name="Google Shape;866;p27"/>
          <p:cNvSpPr/>
          <p:nvPr/>
        </p:nvSpPr>
        <p:spPr>
          <a:xfrm>
            <a:off x="502920" y="219456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7"/>
          <p:cNvSpPr/>
          <p:nvPr/>
        </p:nvSpPr>
        <p:spPr>
          <a:xfrm>
            <a:off x="502920" y="219456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7"/>
          <p:cNvSpPr txBox="1"/>
          <p:nvPr/>
        </p:nvSpPr>
        <p:spPr>
          <a:xfrm>
            <a:off x="502920" y="234086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/>
          </a:p>
        </p:txBody>
      </p:sp>
      <p:sp>
        <p:nvSpPr>
          <p:cNvPr id="869" name="Google Shape;869;p27"/>
          <p:cNvSpPr txBox="1"/>
          <p:nvPr/>
        </p:nvSpPr>
        <p:spPr>
          <a:xfrm>
            <a:off x="1417320" y="235915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Identity Service patterns</a:t>
            </a:r>
            <a:endParaRPr/>
          </a:p>
        </p:txBody>
      </p:sp>
      <p:sp>
        <p:nvSpPr>
          <p:cNvPr id="870" name="Google Shape;870;p27"/>
          <p:cNvSpPr txBox="1"/>
          <p:nvPr/>
        </p:nvSpPr>
        <p:spPr>
          <a:xfrm>
            <a:off x="5349240" y="2359152"/>
            <a:ext cx="6263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Diseñar como contrato ligero. Learnings del intento valorización 2024.</a:t>
            </a:r>
            <a:endParaRPr/>
          </a:p>
        </p:txBody>
      </p:sp>
      <p:sp>
        <p:nvSpPr>
          <p:cNvPr id="871" name="Google Shape;871;p27"/>
          <p:cNvSpPr/>
          <p:nvPr/>
        </p:nvSpPr>
        <p:spPr>
          <a:xfrm>
            <a:off x="502920" y="278892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7"/>
          <p:cNvSpPr/>
          <p:nvPr/>
        </p:nvSpPr>
        <p:spPr>
          <a:xfrm>
            <a:off x="502920" y="278892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7"/>
          <p:cNvSpPr txBox="1"/>
          <p:nvPr/>
        </p:nvSpPr>
        <p:spPr>
          <a:xfrm>
            <a:off x="502920" y="293522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/>
          </a:p>
        </p:txBody>
      </p:sp>
      <p:sp>
        <p:nvSpPr>
          <p:cNvPr id="874" name="Google Shape;874;p27"/>
          <p:cNvSpPr txBox="1"/>
          <p:nvPr/>
        </p:nvSpPr>
        <p:spPr>
          <a:xfrm>
            <a:off x="1417320" y="2953512"/>
            <a:ext cx="3840480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US" sz="1200" b="1" dirty="0" err="1">
                <a:solidFill>
                  <a:srgbClr val="1A3D25"/>
                </a:solidFill>
              </a:rPr>
              <a:t>Soberanía</a:t>
            </a:r>
            <a:r>
              <a:rPr lang="en-US" sz="1200" b="1" dirty="0">
                <a:solidFill>
                  <a:srgbClr val="1A3D25"/>
                </a:solidFill>
              </a:rPr>
              <a:t> </a:t>
            </a:r>
            <a:r>
              <a:rPr lang="en-US" sz="1200" b="1" dirty="0" err="1">
                <a:solidFill>
                  <a:srgbClr val="1A3D25"/>
                </a:solidFill>
              </a:rPr>
              <a:t>cedida</a:t>
            </a:r>
            <a:r>
              <a:rPr lang="en-US" sz="1200" b="1" dirty="0">
                <a:solidFill>
                  <a:srgbClr val="1A3D25"/>
                </a:solidFill>
              </a:rPr>
              <a:t> a </a:t>
            </a:r>
            <a:r>
              <a:rPr lang="en-US" sz="1200" b="1" dirty="0" err="1">
                <a:solidFill>
                  <a:srgbClr val="1A3D25"/>
                </a:solidFill>
              </a:rPr>
              <a:t>Secall</a:t>
            </a:r>
            <a:endParaRPr lang="en-US" dirty="0" err="1"/>
          </a:p>
        </p:txBody>
      </p:sp>
      <p:sp>
        <p:nvSpPr>
          <p:cNvPr id="875" name="Google Shape;875;p27"/>
          <p:cNvSpPr txBox="1"/>
          <p:nvPr/>
        </p:nvSpPr>
        <p:spPr>
          <a:xfrm>
            <a:off x="5349240" y="2899597"/>
            <a:ext cx="626364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US" sz="1100" dirty="0" err="1">
                <a:solidFill>
                  <a:srgbClr val="2C2C2C"/>
                </a:solidFill>
              </a:rPr>
              <a:t>Apretar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contrato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encargo</a:t>
            </a:r>
            <a:r>
              <a:rPr lang="en-US" sz="1100" dirty="0">
                <a:solidFill>
                  <a:srgbClr val="2C2C2C"/>
                </a:solidFill>
              </a:rPr>
              <a:t> Ley 19.628/21.719 </a:t>
            </a:r>
            <a:r>
              <a:rPr lang="en-US" sz="1100" b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0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US" sz="1100" b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>
                <a:solidFill>
                  <a:srgbClr val="2C2C2C"/>
                </a:solidFill>
              </a:rPr>
              <a:t>admin </a:t>
            </a:r>
            <a:r>
              <a:rPr lang="en-US" sz="1100" dirty="0" err="1">
                <a:solidFill>
                  <a:srgbClr val="2C2C2C"/>
                </a:solidFill>
              </a:rPr>
              <a:t>paralelo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Workmed</a:t>
            </a:r>
            <a:r>
              <a:rPr lang="en-US" sz="1100" dirty="0">
                <a:solidFill>
                  <a:srgbClr val="2C2C2C"/>
                </a:solidFill>
              </a:rPr>
              <a:t> + </a:t>
            </a:r>
            <a:r>
              <a:rPr lang="en-US" sz="1100" dirty="0" err="1">
                <a:solidFill>
                  <a:srgbClr val="2C2C2C"/>
                </a:solidFill>
              </a:rPr>
              <a:t>individualizar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dirty="0" err="1">
                <a:solidFill>
                  <a:srgbClr val="2C2C2C"/>
                </a:solidFill>
              </a:rPr>
              <a:t>credenciales</a:t>
            </a:r>
            <a:r>
              <a:rPr lang="en-US" sz="1100" dirty="0">
                <a:solidFill>
                  <a:srgbClr val="2C2C2C"/>
                </a:solidFill>
              </a:rPr>
              <a:t> </a:t>
            </a:r>
            <a:r>
              <a:rPr lang="en-US" sz="1100" b="0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(Mes 1</a:t>
            </a:r>
            <a:r>
              <a:rPr lang="en-US" sz="1100" dirty="0">
                <a:solidFill>
                  <a:srgbClr val="2C2C2C"/>
                </a:solidFill>
              </a:rPr>
              <a:t>)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100" dirty="0">
              <a:solidFill>
                <a:srgbClr val="2C2C2C"/>
              </a:solidFill>
            </a:endParaRPr>
          </a:p>
        </p:txBody>
      </p:sp>
      <p:sp>
        <p:nvSpPr>
          <p:cNvPr id="876" name="Google Shape;876;p27"/>
          <p:cNvSpPr/>
          <p:nvPr/>
        </p:nvSpPr>
        <p:spPr>
          <a:xfrm>
            <a:off x="502920" y="338328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7"/>
          <p:cNvSpPr/>
          <p:nvPr/>
        </p:nvSpPr>
        <p:spPr>
          <a:xfrm>
            <a:off x="502920" y="338328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7"/>
          <p:cNvSpPr txBox="1"/>
          <p:nvPr/>
        </p:nvSpPr>
        <p:spPr>
          <a:xfrm>
            <a:off x="502920" y="352958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/>
          </a:p>
        </p:txBody>
      </p:sp>
      <p:sp>
        <p:nvSpPr>
          <p:cNvPr id="879" name="Google Shape;879;p27"/>
          <p:cNvSpPr txBox="1"/>
          <p:nvPr/>
        </p:nvSpPr>
        <p:spPr>
          <a:xfrm>
            <a:off x="1417320" y="354787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Ley 21.719 (1 dic 2026)</a:t>
            </a:r>
            <a:endParaRPr/>
          </a:p>
        </p:txBody>
      </p:sp>
      <p:sp>
        <p:nvSpPr>
          <p:cNvPr id="880" name="Google Shape;880;p27"/>
          <p:cNvSpPr txBox="1"/>
          <p:nvPr/>
        </p:nvSpPr>
        <p:spPr>
          <a:xfrm>
            <a:off x="5349240" y="3547872"/>
            <a:ext cx="6263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TI Sovereignty + Identity Service + B.6 habilitan compliance por arquitectura.</a:t>
            </a:r>
            <a:endParaRPr/>
          </a:p>
        </p:txBody>
      </p:sp>
      <p:sp>
        <p:nvSpPr>
          <p:cNvPr id="881" name="Google Shape;881;p27"/>
          <p:cNvSpPr/>
          <p:nvPr/>
        </p:nvSpPr>
        <p:spPr>
          <a:xfrm>
            <a:off x="502920" y="397764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7"/>
          <p:cNvSpPr/>
          <p:nvPr/>
        </p:nvSpPr>
        <p:spPr>
          <a:xfrm>
            <a:off x="502920" y="397764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7"/>
          <p:cNvSpPr txBox="1"/>
          <p:nvPr/>
        </p:nvSpPr>
        <p:spPr>
          <a:xfrm>
            <a:off x="502920" y="412394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R4</a:t>
            </a:r>
            <a:endParaRPr/>
          </a:p>
        </p:txBody>
      </p:sp>
      <p:sp>
        <p:nvSpPr>
          <p:cNvPr id="884" name="Google Shape;884;p27"/>
          <p:cNvSpPr txBox="1"/>
          <p:nvPr/>
        </p:nvSpPr>
        <p:spPr>
          <a:xfrm>
            <a:off x="1417320" y="414223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FlowMed legacy capacidad</a:t>
            </a:r>
            <a:endParaRPr/>
          </a:p>
        </p:txBody>
      </p:sp>
      <p:sp>
        <p:nvSpPr>
          <p:cNvPr id="885" name="Google Shape;885;p27"/>
          <p:cNvSpPr txBox="1"/>
          <p:nvPr/>
        </p:nvSpPr>
        <p:spPr>
          <a:xfrm>
            <a:off x="5349240" y="4142232"/>
            <a:ext cx="6263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Benchmark Mes 6 input crítico para cadencia FlowMed 2.0.</a:t>
            </a:r>
            <a:endParaRPr/>
          </a:p>
        </p:txBody>
      </p:sp>
      <p:sp>
        <p:nvSpPr>
          <p:cNvPr id="886" name="Google Shape;886;p27"/>
          <p:cNvSpPr/>
          <p:nvPr/>
        </p:nvSpPr>
        <p:spPr>
          <a:xfrm>
            <a:off x="502920" y="457200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7"/>
          <p:cNvSpPr/>
          <p:nvPr/>
        </p:nvSpPr>
        <p:spPr>
          <a:xfrm>
            <a:off x="502920" y="457200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7"/>
          <p:cNvSpPr txBox="1"/>
          <p:nvPr/>
        </p:nvSpPr>
        <p:spPr>
          <a:xfrm>
            <a:off x="502920" y="471830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R5</a:t>
            </a:r>
            <a:endParaRPr/>
          </a:p>
        </p:txBody>
      </p:sp>
      <p:sp>
        <p:nvSpPr>
          <p:cNvPr id="889" name="Google Shape;889;p27"/>
          <p:cNvSpPr txBox="1"/>
          <p:nvPr/>
        </p:nvSpPr>
        <p:spPr>
          <a:xfrm>
            <a:off x="1417320" y="473659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Pre-informe IA · calidad clínica</a:t>
            </a:r>
            <a:endParaRPr/>
          </a:p>
        </p:txBody>
      </p:sp>
      <p:sp>
        <p:nvSpPr>
          <p:cNvPr id="890" name="Google Shape;890;p27"/>
          <p:cNvSpPr txBox="1"/>
          <p:nvPr/>
        </p:nvSpPr>
        <p:spPr>
          <a:xfrm>
            <a:off x="5349240" y="4736592"/>
            <a:ext cx="6263640" cy="53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10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Firma</a:t>
            </a:r>
            <a:r>
              <a:rPr lang="en-US" sz="110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médica</a:t>
            </a:r>
            <a:r>
              <a:rPr lang="en-US" sz="110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humana </a:t>
            </a:r>
            <a:r>
              <a:rPr lang="en-US" sz="110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sostenida</a:t>
            </a:r>
            <a:r>
              <a:rPr lang="en-US" sz="110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i="1" dirty="0">
                <a:solidFill>
                  <a:srgbClr val="2C2C2C"/>
                </a:solidFill>
              </a:rPr>
              <a:t>+ </a:t>
            </a:r>
            <a:r>
              <a:rPr lang="en-US" sz="1100" i="1" dirty="0" err="1">
                <a:solidFill>
                  <a:srgbClr val="2C2C2C"/>
                </a:solidFill>
              </a:rPr>
              <a:t>bloqueo</a:t>
            </a:r>
            <a:r>
              <a:rPr lang="en-US" sz="1100" i="1" dirty="0">
                <a:solidFill>
                  <a:srgbClr val="2C2C2C"/>
                </a:solidFill>
              </a:rPr>
              <a:t> formal de doble </a:t>
            </a:r>
            <a:r>
              <a:rPr lang="en-US" sz="1100" i="1" dirty="0" err="1">
                <a:solidFill>
                  <a:srgbClr val="2C2C2C"/>
                </a:solidFill>
              </a:rPr>
              <a:t>contraloría</a:t>
            </a:r>
            <a:r>
              <a:rPr lang="en-US" sz="1100" i="1" dirty="0">
                <a:solidFill>
                  <a:srgbClr val="2C2C2C"/>
                </a:solidFill>
              </a:rPr>
              <a:t> </a:t>
            </a:r>
            <a:r>
              <a:rPr lang="en-US" sz="1100" i="1" dirty="0" err="1">
                <a:solidFill>
                  <a:srgbClr val="2C2C2C"/>
                </a:solidFill>
              </a:rPr>
              <a:t>en</a:t>
            </a:r>
            <a:r>
              <a:rPr lang="en-US" sz="1100" i="1" dirty="0">
                <a:solidFill>
                  <a:srgbClr val="2C2C2C"/>
                </a:solidFill>
              </a:rPr>
              <a:t> FlowMed </a:t>
            </a:r>
            <a:r>
              <a:rPr lang="en-US" sz="110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i="1" dirty="0" err="1">
                <a:solidFill>
                  <a:srgbClr val="2C2C2C"/>
                </a:solidFill>
              </a:rPr>
              <a:t>Secall</a:t>
            </a:r>
            <a:r>
              <a:rPr lang="en-US" sz="1100" i="1" dirty="0">
                <a:solidFill>
                  <a:srgbClr val="2C2C2C"/>
                </a:solidFill>
              </a:rPr>
              <a:t> </a:t>
            </a:r>
            <a:r>
              <a:rPr lang="en-US" sz="1100" i="1" dirty="0" err="1">
                <a:solidFill>
                  <a:srgbClr val="2C2C2C"/>
                </a:solidFill>
              </a:rPr>
              <a:t>comprometido</a:t>
            </a:r>
            <a:r>
              <a:rPr lang="en-US" sz="1100" i="1" dirty="0">
                <a:solidFill>
                  <a:srgbClr val="2C2C2C"/>
                </a:solidFill>
              </a:rPr>
              <a:t>) · </a:t>
            </a:r>
            <a:r>
              <a:rPr lang="en-US" sz="110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autoridad</a:t>
            </a:r>
            <a:r>
              <a:rPr lang="en-US" sz="110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legal Ley 16.744</a:t>
            </a:r>
            <a:r>
              <a:rPr lang="en-US" sz="1100" i="1" dirty="0">
                <a:solidFill>
                  <a:srgbClr val="2C2C2C"/>
                </a:solidFill>
              </a:rPr>
              <a:t>.</a:t>
            </a:r>
            <a:endParaRPr lang="en-US" sz="1100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2C2C2C"/>
              </a:solidFill>
            </a:endParaRPr>
          </a:p>
        </p:txBody>
      </p:sp>
      <p:sp>
        <p:nvSpPr>
          <p:cNvPr id="891" name="Google Shape;891;p27"/>
          <p:cNvSpPr/>
          <p:nvPr/>
        </p:nvSpPr>
        <p:spPr>
          <a:xfrm>
            <a:off x="502920" y="516636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7"/>
          <p:cNvSpPr/>
          <p:nvPr/>
        </p:nvSpPr>
        <p:spPr>
          <a:xfrm>
            <a:off x="502920" y="516636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7"/>
          <p:cNvSpPr txBox="1"/>
          <p:nvPr/>
        </p:nvSpPr>
        <p:spPr>
          <a:xfrm>
            <a:off x="502920" y="531266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R6</a:t>
            </a:r>
            <a:endParaRPr/>
          </a:p>
        </p:txBody>
      </p:sp>
      <p:sp>
        <p:nvSpPr>
          <p:cNvPr id="894" name="Google Shape;894;p27"/>
          <p:cNvSpPr txBox="1"/>
          <p:nvPr/>
        </p:nvSpPr>
        <p:spPr>
          <a:xfrm>
            <a:off x="1417320" y="533095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Capacidad canal propio + acreditados</a:t>
            </a:r>
            <a:endParaRPr/>
          </a:p>
        </p:txBody>
      </p:sp>
      <p:sp>
        <p:nvSpPr>
          <p:cNvPr id="895" name="Google Shape;895;p27"/>
          <p:cNvSpPr txBox="1"/>
          <p:nvPr/>
        </p:nvSpPr>
        <p:spPr>
          <a:xfrm>
            <a:off x="5349240" y="5330952"/>
            <a:ext cx="6263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Pipeline B.3 reduce digitación masiva en Contraloría.</a:t>
            </a:r>
            <a:endParaRPr/>
          </a:p>
        </p:txBody>
      </p:sp>
      <p:sp>
        <p:nvSpPr>
          <p:cNvPr id="896" name="Google Shape;896;p27"/>
          <p:cNvSpPr/>
          <p:nvPr/>
        </p:nvSpPr>
        <p:spPr>
          <a:xfrm>
            <a:off x="502920" y="5760720"/>
            <a:ext cx="11183112" cy="54864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7"/>
          <p:cNvSpPr/>
          <p:nvPr/>
        </p:nvSpPr>
        <p:spPr>
          <a:xfrm>
            <a:off x="502920" y="5760720"/>
            <a:ext cx="777240" cy="54864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7"/>
          <p:cNvSpPr txBox="1"/>
          <p:nvPr/>
        </p:nvSpPr>
        <p:spPr>
          <a:xfrm>
            <a:off x="502920" y="5907024"/>
            <a:ext cx="7772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R7</a:t>
            </a:r>
            <a:endParaRPr/>
          </a:p>
        </p:txBody>
      </p:sp>
      <p:sp>
        <p:nvSpPr>
          <p:cNvPr id="899" name="Google Shape;899;p27"/>
          <p:cNvSpPr txBox="1"/>
          <p:nvPr/>
        </p:nvSpPr>
        <p:spPr>
          <a:xfrm>
            <a:off x="1417320" y="5925312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Degradación legacy en transición</a:t>
            </a:r>
            <a:endParaRPr/>
          </a:p>
        </p:txBody>
      </p:sp>
      <p:sp>
        <p:nvSpPr>
          <p:cNvPr id="900" name="Google Shape;900;p27"/>
          <p:cNvSpPr txBox="1"/>
          <p:nvPr/>
        </p:nvSpPr>
        <p:spPr>
          <a:xfrm>
            <a:off x="5349240" y="5925312"/>
            <a:ext cx="6263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Plan strangler explícito · cohabitación 6 meses controlada.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8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7" name="Google Shape;907;p2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28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CIERRE · DECISIONES SOLICITADAS AL COMITÉ</a:t>
            </a:r>
            <a:endParaRPr/>
          </a:p>
        </p:txBody>
      </p:sp>
      <p:cxnSp>
        <p:nvCxnSpPr>
          <p:cNvPr id="909" name="Google Shape;909;p28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0" name="Google Shape;910;p28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911" name="Google Shape;911;p28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900" b="1">
                <a:solidFill>
                  <a:srgbClr val="2D6144"/>
                </a:solidFill>
              </a:rPr>
              <a:t>34</a:t>
            </a:r>
          </a:p>
        </p:txBody>
      </p:sp>
      <p:sp>
        <p:nvSpPr>
          <p:cNvPr id="912" name="Google Shape;912;p28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PRÓXIMOS PASOS</a:t>
            </a:r>
            <a:endParaRPr/>
          </a:p>
        </p:txBody>
      </p:sp>
      <p:sp>
        <p:nvSpPr>
          <p:cNvPr id="913" name="Google Shape;913;p28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Lo que necesitamos del comité para arrancar.</a:t>
            </a:r>
            <a:endParaRPr/>
          </a:p>
        </p:txBody>
      </p:sp>
      <p:cxnSp>
        <p:nvCxnSpPr>
          <p:cNvPr id="914" name="Google Shape;914;p28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28"/>
          <p:cNvSpPr/>
          <p:nvPr/>
        </p:nvSpPr>
        <p:spPr>
          <a:xfrm>
            <a:off x="502920" y="2331720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8"/>
          <p:cNvSpPr/>
          <p:nvPr/>
        </p:nvSpPr>
        <p:spPr>
          <a:xfrm>
            <a:off x="502920" y="2331720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28"/>
          <p:cNvSpPr txBox="1"/>
          <p:nvPr/>
        </p:nvSpPr>
        <p:spPr>
          <a:xfrm>
            <a:off x="731520" y="2423160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01</a:t>
            </a:r>
            <a:endParaRPr/>
          </a:p>
        </p:txBody>
      </p:sp>
      <p:sp>
        <p:nvSpPr>
          <p:cNvPr id="918" name="Google Shape;918;p28"/>
          <p:cNvSpPr txBox="1"/>
          <p:nvPr/>
        </p:nvSpPr>
        <p:spPr>
          <a:xfrm>
            <a:off x="1417320" y="2395728"/>
            <a:ext cx="7680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Validación de la tesis · TI Sovereignty</a:t>
            </a:r>
            <a:endParaRPr/>
          </a:p>
        </p:txBody>
      </p:sp>
      <p:sp>
        <p:nvSpPr>
          <p:cNvPr id="919" name="Google Shape;919;p28"/>
          <p:cNvSpPr txBox="1"/>
          <p:nvPr/>
        </p:nvSpPr>
        <p:spPr>
          <a:xfrm>
            <a:off x="1417345" y="2618042"/>
            <a:ext cx="7680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Confirmación del comité directivo: control técnico (AWS Workmed propia + FlowMed 2.0 + Identity Service) + gobernanza de datos como dos capas inseparables.</a:t>
            </a:r>
            <a:endParaRPr/>
          </a:p>
        </p:txBody>
      </p:sp>
      <p:sp>
        <p:nvSpPr>
          <p:cNvPr id="920" name="Google Shape;920;p28"/>
          <p:cNvSpPr/>
          <p:nvPr/>
        </p:nvSpPr>
        <p:spPr>
          <a:xfrm>
            <a:off x="9601200" y="2496312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8"/>
          <p:cNvSpPr txBox="1"/>
          <p:nvPr/>
        </p:nvSpPr>
        <p:spPr>
          <a:xfrm>
            <a:off x="9601200" y="256032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Hoy</a:t>
            </a:r>
            <a:endParaRPr/>
          </a:p>
        </p:txBody>
      </p:sp>
      <p:sp>
        <p:nvSpPr>
          <p:cNvPr id="922" name="Google Shape;922;p28"/>
          <p:cNvSpPr/>
          <p:nvPr/>
        </p:nvSpPr>
        <p:spPr>
          <a:xfrm>
            <a:off x="502920" y="3035808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502920" y="3035808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8"/>
          <p:cNvSpPr txBox="1"/>
          <p:nvPr/>
        </p:nvSpPr>
        <p:spPr>
          <a:xfrm>
            <a:off x="731520" y="3127248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02</a:t>
            </a:r>
            <a:endParaRPr/>
          </a:p>
        </p:txBody>
      </p:sp>
      <p:sp>
        <p:nvSpPr>
          <p:cNvPr id="925" name="Google Shape;925;p28"/>
          <p:cNvSpPr txBox="1"/>
          <p:nvPr/>
        </p:nvSpPr>
        <p:spPr>
          <a:xfrm>
            <a:off x="1417320" y="3099816"/>
            <a:ext cx="7680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Validación de los 4 cuadrantes priorizados</a:t>
            </a:r>
            <a:endParaRPr/>
          </a:p>
        </p:txBody>
      </p:sp>
      <p:sp>
        <p:nvSpPr>
          <p:cNvPr id="926" name="Google Shape;926;p28"/>
          <p:cNvSpPr txBox="1"/>
          <p:nvPr/>
        </p:nvSpPr>
        <p:spPr>
          <a:xfrm>
            <a:off x="1417320" y="3311130"/>
            <a:ext cx="7680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Acuerdo sobre matriz impacto vs esfuerzo: A Quick Wins · B Big Bets · C Fill-ins · D Hard Slogs. 18 acciones aterrizan los 10 dolores cross-proceso.</a:t>
            </a:r>
            <a:endParaRPr/>
          </a:p>
        </p:txBody>
      </p:sp>
      <p:sp>
        <p:nvSpPr>
          <p:cNvPr id="927" name="Google Shape;927;p28"/>
          <p:cNvSpPr/>
          <p:nvPr/>
        </p:nvSpPr>
        <p:spPr>
          <a:xfrm>
            <a:off x="9601200" y="3200400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>
            <a:off x="9601200" y="3264408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Hoy</a:t>
            </a:r>
            <a:endParaRPr/>
          </a:p>
        </p:txBody>
      </p:sp>
      <p:sp>
        <p:nvSpPr>
          <p:cNvPr id="929" name="Google Shape;929;p28"/>
          <p:cNvSpPr/>
          <p:nvPr/>
        </p:nvSpPr>
        <p:spPr>
          <a:xfrm>
            <a:off x="502920" y="3739896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8"/>
          <p:cNvSpPr/>
          <p:nvPr/>
        </p:nvSpPr>
        <p:spPr>
          <a:xfrm>
            <a:off x="502920" y="3739896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8"/>
          <p:cNvSpPr txBox="1"/>
          <p:nvPr/>
        </p:nvSpPr>
        <p:spPr>
          <a:xfrm>
            <a:off x="731520" y="3831336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03</a:t>
            </a:r>
            <a:endParaRPr/>
          </a:p>
        </p:txBody>
      </p:sp>
      <p:sp>
        <p:nvSpPr>
          <p:cNvPr id="932" name="Google Shape;932;p28"/>
          <p:cNvSpPr txBox="1"/>
          <p:nvPr/>
        </p:nvSpPr>
        <p:spPr>
          <a:xfrm>
            <a:off x="1417320" y="3803904"/>
            <a:ext cx="7680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Aprobación de arrancar Fase 1 (1–90 días)</a:t>
            </a:r>
            <a:endParaRPr/>
          </a:p>
        </p:txBody>
      </p:sp>
      <p:sp>
        <p:nvSpPr>
          <p:cNvPr id="933" name="Google Shape;933;p28"/>
          <p:cNvSpPr txBox="1"/>
          <p:nvPr/>
        </p:nvSpPr>
        <p:spPr>
          <a:xfrm>
            <a:off x="1417320" y="4039931"/>
            <a:ext cx="7680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Onboarding EMERCOM + ambiente Workmed-Tech · Portal del Cliente fase 1 · Módulo de Producción fase 1 · doble contraloría como bloqueo formal · Marco de Gobernanza arrancado en paralelo.</a:t>
            </a:r>
            <a:endParaRPr/>
          </a:p>
        </p:txBody>
      </p:sp>
      <p:sp>
        <p:nvSpPr>
          <p:cNvPr id="934" name="Google Shape;934;p28"/>
          <p:cNvSpPr/>
          <p:nvPr/>
        </p:nvSpPr>
        <p:spPr>
          <a:xfrm>
            <a:off x="9601200" y="3904488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8"/>
          <p:cNvSpPr txBox="1"/>
          <p:nvPr/>
        </p:nvSpPr>
        <p:spPr>
          <a:xfrm>
            <a:off x="9601200" y="3968496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Mes 1</a:t>
            </a:r>
            <a:endParaRPr/>
          </a:p>
        </p:txBody>
      </p:sp>
      <p:sp>
        <p:nvSpPr>
          <p:cNvPr id="936" name="Google Shape;936;p28"/>
          <p:cNvSpPr/>
          <p:nvPr/>
        </p:nvSpPr>
        <p:spPr>
          <a:xfrm>
            <a:off x="502920" y="4443984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8"/>
          <p:cNvSpPr/>
          <p:nvPr/>
        </p:nvSpPr>
        <p:spPr>
          <a:xfrm>
            <a:off x="502920" y="4443984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28"/>
          <p:cNvSpPr txBox="1"/>
          <p:nvPr/>
        </p:nvSpPr>
        <p:spPr>
          <a:xfrm>
            <a:off x="731520" y="4535424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04</a:t>
            </a:r>
            <a:endParaRPr/>
          </a:p>
        </p:txBody>
      </p:sp>
      <p:sp>
        <p:nvSpPr>
          <p:cNvPr id="939" name="Google Shape;939;p28"/>
          <p:cNvSpPr txBox="1"/>
          <p:nvPr/>
        </p:nvSpPr>
        <p:spPr>
          <a:xfrm>
            <a:off x="1417320" y="4507992"/>
            <a:ext cx="7680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Designación de 4 roles Workmed que la tesis requiere</a:t>
            </a:r>
            <a:endParaRPr/>
          </a:p>
        </p:txBody>
      </p:sp>
      <p:sp>
        <p:nvSpPr>
          <p:cNvPr id="940" name="Google Shape;940;p28"/>
          <p:cNvSpPr txBox="1"/>
          <p:nvPr/>
        </p:nvSpPr>
        <p:spPr>
          <a:xfrm>
            <a:off x="1417320" y="4754031"/>
            <a:ext cx="7680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Líder del programa: Carolina Araya · Líder técnico: Eduardo González · Oficina de Proyectos (PMO): Mónica Pérez · Encargado de Protección de Datos: por designar.</a:t>
            </a:r>
            <a:endParaRPr/>
          </a:p>
        </p:txBody>
      </p:sp>
      <p:sp>
        <p:nvSpPr>
          <p:cNvPr id="941" name="Google Shape;941;p28"/>
          <p:cNvSpPr/>
          <p:nvPr/>
        </p:nvSpPr>
        <p:spPr>
          <a:xfrm>
            <a:off x="9601200" y="4608576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28"/>
          <p:cNvSpPr txBox="1"/>
          <p:nvPr/>
        </p:nvSpPr>
        <p:spPr>
          <a:xfrm>
            <a:off x="9601200" y="4672584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Mes 1–2</a:t>
            </a:r>
            <a:endParaRPr/>
          </a:p>
        </p:txBody>
      </p:sp>
      <p:sp>
        <p:nvSpPr>
          <p:cNvPr id="943" name="Google Shape;943;p28"/>
          <p:cNvSpPr/>
          <p:nvPr/>
        </p:nvSpPr>
        <p:spPr>
          <a:xfrm>
            <a:off x="502920" y="5148072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8"/>
          <p:cNvSpPr/>
          <p:nvPr/>
        </p:nvSpPr>
        <p:spPr>
          <a:xfrm>
            <a:off x="502920" y="5148072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8"/>
          <p:cNvSpPr txBox="1"/>
          <p:nvPr/>
        </p:nvSpPr>
        <p:spPr>
          <a:xfrm>
            <a:off x="731520" y="5239512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05</a:t>
            </a:r>
            <a:endParaRPr/>
          </a:p>
        </p:txBody>
      </p:sp>
      <p:sp>
        <p:nvSpPr>
          <p:cNvPr id="946" name="Google Shape;946;p28"/>
          <p:cNvSpPr txBox="1"/>
          <p:nvPr/>
        </p:nvSpPr>
        <p:spPr>
          <a:xfrm>
            <a:off x="1417320" y="5212080"/>
            <a:ext cx="7680960" cy="46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300" b="1" dirty="0" err="1">
                <a:solidFill>
                  <a:srgbClr val="1A3D25"/>
                </a:solidFill>
              </a:rPr>
              <a:t>Mitigación</a:t>
            </a:r>
            <a:r>
              <a:rPr lang="en-US" sz="1300" b="1" dirty="0">
                <a:solidFill>
                  <a:srgbClr val="1A3D25"/>
                </a:solidFill>
              </a:rPr>
              <a:t> </a:t>
            </a:r>
            <a:r>
              <a:rPr lang="en-US" sz="1300" b="1" u="none" strike="noStrike" cap="none" dirty="0" err="1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inmediata</a:t>
            </a:r>
            <a:r>
              <a:rPr lang="en-US" sz="1300" b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00" b="1" dirty="0" err="1">
                <a:solidFill>
                  <a:srgbClr val="1A3D25"/>
                </a:solidFill>
              </a:rPr>
              <a:t>soberanía</a:t>
            </a:r>
            <a:r>
              <a:rPr lang="en-US" sz="1300" b="1" dirty="0">
                <a:solidFill>
                  <a:srgbClr val="1A3D25"/>
                </a:solidFill>
              </a:rPr>
              <a:t> </a:t>
            </a:r>
            <a:r>
              <a:rPr lang="en-US" sz="1300" b="1" dirty="0" err="1">
                <a:solidFill>
                  <a:srgbClr val="1A3D25"/>
                </a:solidFill>
              </a:rPr>
              <a:t>cedida</a:t>
            </a:r>
            <a:r>
              <a:rPr lang="en-US" sz="1300" b="1" dirty="0">
                <a:solidFill>
                  <a:srgbClr val="1A3D25"/>
                </a:solidFill>
              </a:rPr>
              <a:t> a </a:t>
            </a:r>
            <a:r>
              <a:rPr lang="en-US" sz="1300" b="1" dirty="0" err="1">
                <a:solidFill>
                  <a:srgbClr val="1A3D25"/>
                </a:solidFill>
              </a:rPr>
              <a:t>Secall</a:t>
            </a:r>
            <a:r>
              <a:rPr lang="en-US" sz="1300" b="1" dirty="0">
                <a:solidFill>
                  <a:srgbClr val="1A3D25"/>
                </a:solidFill>
              </a:rPr>
              <a:t> + script Python</a:t>
            </a:r>
            <a:endParaRPr lang="en-US" dirty="0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rgbClr val="1A3D25"/>
              </a:solidFill>
            </a:endParaRPr>
          </a:p>
        </p:txBody>
      </p:sp>
      <p:sp>
        <p:nvSpPr>
          <p:cNvPr id="947" name="Google Shape;947;p28"/>
          <p:cNvSpPr txBox="1"/>
          <p:nvPr/>
        </p:nvSpPr>
        <p:spPr>
          <a:xfrm>
            <a:off x="1417320" y="5420669"/>
            <a:ext cx="76809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000" i="1" dirty="0" err="1">
                <a:solidFill>
                  <a:srgbClr val="2C2C2C"/>
                </a:solidFill>
              </a:rPr>
              <a:t>Apretar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contrato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encargo</a:t>
            </a:r>
            <a:r>
              <a:rPr lang="en-US" sz="1000" i="1" dirty="0">
                <a:solidFill>
                  <a:srgbClr val="2C2C2C"/>
                </a:solidFill>
              </a:rPr>
              <a:t> de </a:t>
            </a:r>
            <a:r>
              <a:rPr lang="en-US" sz="1000" i="1" dirty="0" err="1">
                <a:solidFill>
                  <a:srgbClr val="2C2C2C"/>
                </a:solidFill>
              </a:rPr>
              <a:t>tratamiento</a:t>
            </a:r>
            <a:r>
              <a:rPr lang="en-US" sz="1000" i="1" dirty="0">
                <a:solidFill>
                  <a:srgbClr val="2C2C2C"/>
                </a:solidFill>
              </a:rPr>
              <a:t> (Ley 19.628/21.719) con </a:t>
            </a:r>
            <a:r>
              <a:rPr lang="en-US" sz="1000" i="1" dirty="0" err="1">
                <a:solidFill>
                  <a:srgbClr val="2C2C2C"/>
                </a:solidFill>
              </a:rPr>
              <a:t>Secall</a:t>
            </a:r>
            <a:r>
              <a:rPr lang="en-US" sz="1000" i="1" dirty="0">
                <a:solidFill>
                  <a:srgbClr val="2C2C2C"/>
                </a:solidFill>
              </a:rPr>
              <a:t> + </a:t>
            </a:r>
            <a:r>
              <a:rPr lang="en-US" sz="1000" b="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1" dirty="0">
                <a:solidFill>
                  <a:srgbClr val="2C2C2C"/>
                </a:solidFill>
              </a:rPr>
              <a:t>admin </a:t>
            </a:r>
            <a:r>
              <a:rPr lang="en-US" sz="1000" i="1" dirty="0" err="1">
                <a:solidFill>
                  <a:srgbClr val="2C2C2C"/>
                </a:solidFill>
              </a:rPr>
              <a:t>paralelo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Workmed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sobre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RDS </a:t>
            </a:r>
            <a:r>
              <a:rPr lang="en-US" sz="1000" i="1" dirty="0">
                <a:solidFill>
                  <a:srgbClr val="2C2C2C"/>
                </a:solidFill>
              </a:rPr>
              <a:t>+ </a:t>
            </a:r>
            <a:r>
              <a:rPr lang="en-US" sz="1000" i="1" dirty="0" err="1">
                <a:solidFill>
                  <a:srgbClr val="2C2C2C"/>
                </a:solidFill>
              </a:rPr>
              <a:t>individualizar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endParaRPr lang="en-US" dirty="0"/>
          </a:p>
          <a:p>
            <a:r>
              <a:rPr lang="en-US" sz="1000" i="1" dirty="0" err="1">
                <a:solidFill>
                  <a:srgbClr val="2C2C2C"/>
                </a:solidFill>
              </a:rPr>
              <a:t>credenciales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i="1" dirty="0" err="1">
                <a:solidFill>
                  <a:srgbClr val="2C2C2C"/>
                </a:solidFill>
              </a:rPr>
              <a:t>cierre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cuenta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i="1" dirty="0" err="1">
                <a:solidFill>
                  <a:srgbClr val="2C2C2C"/>
                </a:solidFill>
              </a:rPr>
              <a:t>genérica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) + script Python </a:t>
            </a:r>
            <a:r>
              <a:rPr lang="en-US" sz="1000" i="1" dirty="0" err="1">
                <a:solidFill>
                  <a:srgbClr val="2C2C2C"/>
                </a:solidFill>
              </a:rPr>
              <a:t>migrado</a:t>
            </a:r>
            <a:r>
              <a:rPr lang="en-US" sz="1000" i="1" dirty="0">
                <a:solidFill>
                  <a:srgbClr val="2C2C2C"/>
                </a:solidFill>
              </a:rPr>
              <a:t> 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 GitHub </a:t>
            </a:r>
            <a:r>
              <a:rPr lang="en-US" sz="1000" b="0" i="1" u="none" strike="noStrike" cap="none" dirty="0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Workmed</a:t>
            </a:r>
            <a:r>
              <a:rPr lang="en-US" sz="1000" b="0" i="1" u="none" strike="noStrike" cap="none" dirty="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con Christian Urbina</a:t>
            </a:r>
            <a:r>
              <a:rPr lang="en-US" sz="1000" i="1" dirty="0">
                <a:solidFill>
                  <a:srgbClr val="2C2C2C"/>
                </a:solidFill>
              </a:rPr>
              <a:t>.</a:t>
            </a:r>
            <a:endParaRPr lang="en-US" dirty="0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2C2C2C"/>
              </a:solidFill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9601200" y="5312664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8"/>
          <p:cNvSpPr txBox="1"/>
          <p:nvPr/>
        </p:nvSpPr>
        <p:spPr>
          <a:xfrm>
            <a:off x="9601200" y="5376672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Mes 1</a:t>
            </a:r>
            <a:endParaRPr/>
          </a:p>
        </p:txBody>
      </p:sp>
      <p:sp>
        <p:nvSpPr>
          <p:cNvPr id="950" name="Google Shape;950;p28"/>
          <p:cNvSpPr/>
          <p:nvPr/>
        </p:nvSpPr>
        <p:spPr>
          <a:xfrm>
            <a:off x="502920" y="5852160"/>
            <a:ext cx="11183112" cy="658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28"/>
          <p:cNvSpPr/>
          <p:nvPr/>
        </p:nvSpPr>
        <p:spPr>
          <a:xfrm>
            <a:off x="502920" y="5852160"/>
            <a:ext cx="73152" cy="658368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28"/>
          <p:cNvSpPr txBox="1"/>
          <p:nvPr/>
        </p:nvSpPr>
        <p:spPr>
          <a:xfrm>
            <a:off x="731520" y="5943600"/>
            <a:ext cx="64008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06</a:t>
            </a:r>
            <a:endParaRPr/>
          </a:p>
        </p:txBody>
      </p:sp>
      <p:sp>
        <p:nvSpPr>
          <p:cNvPr id="953" name="Google Shape;953;p28"/>
          <p:cNvSpPr txBox="1"/>
          <p:nvPr/>
        </p:nvSpPr>
        <p:spPr>
          <a:xfrm>
            <a:off x="1417320" y="5916168"/>
            <a:ext cx="7680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Reunión de seguimiento a 30 días</a:t>
            </a:r>
            <a:endParaRPr/>
          </a:p>
        </p:txBody>
      </p:sp>
      <p:sp>
        <p:nvSpPr>
          <p:cNvPr id="954" name="Google Shape;954;p28"/>
          <p:cNvSpPr txBox="1"/>
          <p:nvPr/>
        </p:nvSpPr>
        <p:spPr>
          <a:xfrm>
            <a:off x="1417320" y="6144782"/>
            <a:ext cx="7680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Validar avance hitos Mes 1 + ajustes a la versión final del entregable según feedback de dueños de proceso.</a:t>
            </a:r>
            <a:endParaRPr/>
          </a:p>
        </p:txBody>
      </p:sp>
      <p:sp>
        <p:nvSpPr>
          <p:cNvPr id="955" name="Google Shape;955;p28"/>
          <p:cNvSpPr/>
          <p:nvPr/>
        </p:nvSpPr>
        <p:spPr>
          <a:xfrm>
            <a:off x="9601200" y="6016752"/>
            <a:ext cx="1828800" cy="365760"/>
          </a:xfrm>
          <a:prstGeom prst="roundRect">
            <a:avLst>
              <a:gd name="adj" fmla="val 4000"/>
            </a:avLst>
          </a:prstGeom>
          <a:solidFill>
            <a:srgbClr val="D8F3DC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8"/>
          <p:cNvSpPr txBox="1"/>
          <p:nvPr/>
        </p:nvSpPr>
        <p:spPr>
          <a:xfrm>
            <a:off x="9601200" y="60807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30 días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9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3" name="Google Shape;963;p2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29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CIERRE · ACCESO AL ENTREGABLE</a:t>
            </a:r>
            <a:endParaRPr/>
          </a:p>
        </p:txBody>
      </p:sp>
      <p:cxnSp>
        <p:nvCxnSpPr>
          <p:cNvPr id="965" name="Google Shape;965;p29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6" name="Google Shape;966;p29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967" name="Google Shape;967;p29"/>
          <p:cNvSpPr txBox="1"/>
          <p:nvPr/>
        </p:nvSpPr>
        <p:spPr>
          <a:xfrm>
            <a:off x="10972800" y="6510528"/>
            <a:ext cx="71323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29 / 30</a:t>
            </a:r>
            <a:endParaRPr/>
          </a:p>
        </p:txBody>
      </p:sp>
      <p:sp>
        <p:nvSpPr>
          <p:cNvPr id="968" name="Google Shape;968;p29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FUENTES DEL DIAGNÓSTICO</a:t>
            </a:r>
            <a:endParaRPr/>
          </a:p>
        </p:txBody>
      </p:sp>
      <p:sp>
        <p:nvSpPr>
          <p:cNvPr id="969" name="Google Shape;969;p29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El sitio interactivo es la fuente de verdad.</a:t>
            </a:r>
            <a:endParaRPr/>
          </a:p>
        </p:txBody>
      </p:sp>
      <p:cxnSp>
        <p:nvCxnSpPr>
          <p:cNvPr id="970" name="Google Shape;970;p29"/>
          <p:cNvCxnSpPr/>
          <p:nvPr/>
        </p:nvCxnSpPr>
        <p:spPr>
          <a:xfrm>
            <a:off x="502920" y="20574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1" name="Google Shape;971;p29"/>
          <p:cNvSpPr/>
          <p:nvPr/>
        </p:nvSpPr>
        <p:spPr>
          <a:xfrm>
            <a:off x="502920" y="2331720"/>
            <a:ext cx="3703320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29"/>
          <p:cNvSpPr/>
          <p:nvPr/>
        </p:nvSpPr>
        <p:spPr>
          <a:xfrm>
            <a:off x="502920" y="2331720"/>
            <a:ext cx="3703320" cy="5029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29"/>
          <p:cNvSpPr txBox="1"/>
          <p:nvPr/>
        </p:nvSpPr>
        <p:spPr>
          <a:xfrm>
            <a:off x="731520" y="242316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Web interactiva</a:t>
            </a:r>
            <a:endParaRPr/>
          </a:p>
        </p:txBody>
      </p:sp>
      <p:sp>
        <p:nvSpPr>
          <p:cNvPr id="974" name="Google Shape;974;p29"/>
          <p:cNvSpPr txBox="1"/>
          <p:nvPr/>
        </p:nvSpPr>
        <p:spPr>
          <a:xfrm>
            <a:off x="777240" y="3108960"/>
            <a:ext cx="32461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Bloque A · Diagnóstico AS-IS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Bloque B · Recomendación estratégica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Bloque C · Conclusiones + entregables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10 AS-IS HTML navegables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8 BPMN 2.0 viewers interactivos</a:t>
            </a:r>
            <a:endParaRPr/>
          </a:p>
        </p:txBody>
      </p:sp>
      <p:sp>
        <p:nvSpPr>
          <p:cNvPr id="975" name="Google Shape;975;p29"/>
          <p:cNvSpPr/>
          <p:nvPr/>
        </p:nvSpPr>
        <p:spPr>
          <a:xfrm>
            <a:off x="4370832" y="2331720"/>
            <a:ext cx="3703320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9"/>
          <p:cNvSpPr/>
          <p:nvPr/>
        </p:nvSpPr>
        <p:spPr>
          <a:xfrm>
            <a:off x="4370832" y="2331720"/>
            <a:ext cx="3703320" cy="5029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>
            <a:off x="4599432" y="242316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Documentos formales</a:t>
            </a:r>
            <a:endParaRPr/>
          </a:p>
        </p:txBody>
      </p:sp>
      <p:sp>
        <p:nvSpPr>
          <p:cNvPr id="978" name="Google Shape;978;p29"/>
          <p:cNvSpPr txBox="1"/>
          <p:nvPr/>
        </p:nvSpPr>
        <p:spPr>
          <a:xfrm>
            <a:off x="4645152" y="3108960"/>
            <a:ext cx="3246000" cy="1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Resumen Ejecutivo · 1 plana + Gantt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Informe Ejecutivo · ~15 páginas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Informe Completo · ~80 páginas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Esta presentación · </a:t>
            </a:r>
            <a:r>
              <a:rPr lang="en-US" sz="1200">
                <a:solidFill>
                  <a:srgbClr val="1A3D25"/>
                </a:solidFill>
              </a:rPr>
              <a:t>30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slides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Formato .docx + .pdf editable</a:t>
            </a:r>
            <a:endParaRPr/>
          </a:p>
        </p:txBody>
      </p:sp>
      <p:sp>
        <p:nvSpPr>
          <p:cNvPr id="979" name="Google Shape;979;p29"/>
          <p:cNvSpPr/>
          <p:nvPr/>
        </p:nvSpPr>
        <p:spPr>
          <a:xfrm>
            <a:off x="8238744" y="2331720"/>
            <a:ext cx="3703320" cy="36576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29"/>
          <p:cNvSpPr/>
          <p:nvPr/>
        </p:nvSpPr>
        <p:spPr>
          <a:xfrm>
            <a:off x="8238744" y="2331720"/>
            <a:ext cx="3703320" cy="5029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29"/>
          <p:cNvSpPr txBox="1"/>
          <p:nvPr/>
        </p:nvSpPr>
        <p:spPr>
          <a:xfrm>
            <a:off x="8467344" y="2423160"/>
            <a:ext cx="32461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Fuentes + Huly</a:t>
            </a:r>
            <a:endParaRPr/>
          </a:p>
        </p:txBody>
      </p:sp>
      <p:sp>
        <p:nvSpPr>
          <p:cNvPr id="982" name="Google Shape;982;p29"/>
          <p:cNvSpPr txBox="1"/>
          <p:nvPr/>
        </p:nvSpPr>
        <p:spPr>
          <a:xfrm>
            <a:off x="8513064" y="3108960"/>
            <a:ext cx="32461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Markdown sources sincronizados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BPMN XML descargables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11 actas de hallazgos originales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Teamspace WORKMED en nyra-pm</a:t>
            </a:r>
            <a:endParaRPr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200" b="0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13 docs canónicos en Huly</a:t>
            </a:r>
            <a:endParaRPr/>
          </a:p>
        </p:txBody>
      </p:sp>
      <p:sp>
        <p:nvSpPr>
          <p:cNvPr id="983" name="Google Shape;983;p29"/>
          <p:cNvSpPr/>
          <p:nvPr/>
        </p:nvSpPr>
        <p:spPr>
          <a:xfrm>
            <a:off x="502920" y="6263640"/>
            <a:ext cx="11183112" cy="4572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>
            <a:off x="502920" y="6336792"/>
            <a:ext cx="111831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https://ada.emercom.cl/shared/clientes/workmed/diagnostico/   ·   acceso con clave (canal seguro)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30" descr="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" y="640080"/>
            <a:ext cx="100584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30"/>
          <p:cNvSpPr txBox="1"/>
          <p:nvPr/>
        </p:nvSpPr>
        <p:spPr>
          <a:xfrm>
            <a:off x="868680" y="2286000"/>
            <a:ext cx="109728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Gracias.</a:t>
            </a:r>
            <a:endParaRPr/>
          </a:p>
        </p:txBody>
      </p:sp>
      <p:sp>
        <p:nvSpPr>
          <p:cNvPr id="992" name="Google Shape;992;p30"/>
          <p:cNvSpPr txBox="1"/>
          <p:nvPr/>
        </p:nvSpPr>
        <p:spPr>
          <a:xfrm>
            <a:off x="868680" y="370332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Q&amp;A · feedback de los dueños de proceso · ajustes a la versión final</a:t>
            </a:r>
            <a:endParaRPr/>
          </a:p>
        </p:txBody>
      </p:sp>
      <p:cxnSp>
        <p:nvCxnSpPr>
          <p:cNvPr id="993" name="Google Shape;993;p30"/>
          <p:cNvCxnSpPr/>
          <p:nvPr/>
        </p:nvCxnSpPr>
        <p:spPr>
          <a:xfrm>
            <a:off x="868680" y="4572000"/>
            <a:ext cx="10104120" cy="0"/>
          </a:xfrm>
          <a:prstGeom prst="straightConnector1">
            <a:avLst/>
          </a:prstGeom>
          <a:noFill/>
          <a:ln w="254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4" name="Google Shape;994;p30"/>
          <p:cNvSpPr txBox="1"/>
          <p:nvPr/>
        </p:nvSpPr>
        <p:spPr>
          <a:xfrm>
            <a:off x="868680" y="4846320"/>
            <a:ext cx="50292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Barbarita Lara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CEO · EMERCOM SpA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300" b="1">
                <a:solidFill>
                  <a:srgbClr val="FFFFFF"/>
                </a:solidFill>
              </a:rPr>
              <a:t>l</a:t>
            </a: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ara@emercom.cl</a:t>
            </a:r>
            <a:endParaRPr/>
          </a:p>
        </p:txBody>
      </p:sp>
      <p:sp>
        <p:nvSpPr>
          <p:cNvPr id="995" name="Google Shape;995;p30"/>
          <p:cNvSpPr txBox="1"/>
          <p:nvPr/>
        </p:nvSpPr>
        <p:spPr>
          <a:xfrm>
            <a:off x="6126480" y="4846320"/>
            <a:ext cx="50292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Roberto Carvajal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CTO · EMERCOM SpA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rcarvajal@emercom.cl</a:t>
            </a:r>
            <a:endParaRPr/>
          </a:p>
        </p:txBody>
      </p:sp>
      <p:sp>
        <p:nvSpPr>
          <p:cNvPr id="996" name="Google Shape;996;p30"/>
          <p:cNvSpPr txBox="1"/>
          <p:nvPr/>
        </p:nvSpPr>
        <p:spPr>
          <a:xfrm>
            <a:off x="10972800" y="6565392"/>
            <a:ext cx="713232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2B788"/>
                </a:solidFill>
              </a:rPr>
              <a:t>36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01 · APERTURA · ALCANCE DEL LEVANTAMIENTO</a:t>
            </a:r>
            <a:endParaRPr/>
          </a:p>
        </p:txBody>
      </p:sp>
      <p:cxnSp>
        <p:nvCxnSpPr>
          <p:cNvPr id="171" name="Google Shape;171;p4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4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04 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ALCANCE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502920" y="1143000"/>
            <a:ext cx="10972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11 sesiones  ·  ~25 horas  ·  7 procesos + anexo TI</a:t>
            </a:r>
            <a:endParaRPr/>
          </a:p>
        </p:txBody>
      </p:sp>
      <p:cxnSp>
        <p:nvCxnSpPr>
          <p:cNvPr id="176" name="Google Shape;176;p4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4"/>
          <p:cNvSpPr txBox="1"/>
          <p:nvPr/>
        </p:nvSpPr>
        <p:spPr>
          <a:xfrm>
            <a:off x="502920" y="214884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502920" y="2468880"/>
            <a:ext cx="57607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07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Operaciones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Pablo Martínez · María Ignacia Sandoval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09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FlowMed — Rodrigo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Llancao</a:t>
            </a:r>
            <a:endParaRPr lang="en-US" err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13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Agendamiento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Patricia Maturana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Ecosistema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TI — Eduardo González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16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Finanzas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Juan Pablo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Coustasse</a:t>
            </a:r>
            <a:endParaRPr lang="en-US" err="1"/>
          </a:p>
          <a:p>
            <a:pPr>
              <a:lnSpc>
                <a:spcPct val="150000"/>
              </a:lnSpc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Marcela</a:t>
            </a:r>
            <a:r>
              <a:rPr lang="en-US" sz="1100">
                <a:solidFill>
                  <a:srgbClr val="2C2C2C"/>
                </a:solidFill>
              </a:rPr>
              <a:t> Rodríguez</a:t>
            </a:r>
            <a:endParaRPr lang="en-US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internas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Rodrigo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Llancao</a:t>
            </a:r>
            <a:endParaRPr lang="en-US" err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21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Contraloría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Vicente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Rivano</a:t>
            </a:r>
            <a:endParaRPr lang="en-US" err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22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BI — Ignacio Ahumada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23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Abastecimiento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Pamela Lastra</a:t>
            </a:r>
            <a:endParaRPr/>
          </a:p>
          <a:p>
            <a:pPr>
              <a:lnSpc>
                <a:spcPct val="150000"/>
              </a:lnSpc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23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1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Recaudación</a:t>
            </a: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— Roberto · </a:t>
            </a:r>
            <a:r>
              <a:rPr lang="en-US" sz="1100">
                <a:solidFill>
                  <a:srgbClr val="2C2C2C"/>
                </a:solidFill>
              </a:rPr>
              <a:t>Juan Pablo </a:t>
            </a:r>
            <a:r>
              <a:rPr lang="en-US" sz="1100" err="1">
                <a:solidFill>
                  <a:srgbClr val="2C2C2C"/>
                </a:solidFill>
              </a:rPr>
              <a:t>Coustasse</a:t>
            </a:r>
            <a:endParaRPr lang="en-US" err="1"/>
          </a:p>
        </p:txBody>
      </p:sp>
      <p:sp>
        <p:nvSpPr>
          <p:cNvPr id="179" name="Google Shape;179;p4"/>
          <p:cNvSpPr txBox="1"/>
          <p:nvPr/>
        </p:nvSpPr>
        <p:spPr>
          <a:xfrm>
            <a:off x="6400800" y="214884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Producto entregado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6400800" y="2468868"/>
            <a:ext cx="5212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Documentos AS-IS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8 (7 procesos + anexo TI) · narrativa + Gherkin + RNs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Diagramas BPMN 2.0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8 viewers interactivos · descarga .bpmn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Hallazgos transversales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10 + 1 (gobernanza) con citas literales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Reglas cross-proceso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10 con procesos afectados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KPIs declarados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45 cifras en 3 tablas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Contradicciones documentadas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11 · 3 críticas que bloquean decisiones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Recomendación estratégica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18 acciones · roadmap 90/180/365 + Gantt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Documentos formales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 Resumen · Informe ejecutivo · Informe completo · esta presentación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" descr="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760" y="411480"/>
            <a:ext cx="650838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2D61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02920" y="6565392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EMERCOM SpA  ·  diagnóstico Workmed v3.0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10972800" y="6565392"/>
            <a:ext cx="713232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</a:rPr>
              <a:t>05</a:t>
            </a:r>
            <a:endParaRPr lang="en-US"/>
          </a:p>
        </p:txBody>
      </p:sp>
      <p:sp>
        <p:nvSpPr>
          <p:cNvPr id="190" name="Google Shape;190;p5"/>
          <p:cNvSpPr txBox="1"/>
          <p:nvPr/>
        </p:nvSpPr>
        <p:spPr>
          <a:xfrm>
            <a:off x="868680" y="23774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ACTO I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868680" y="2834640"/>
            <a:ext cx="109728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Lo que encontramos</a:t>
            </a:r>
            <a:endParaRPr/>
          </a:p>
        </p:txBody>
      </p:sp>
      <p:cxnSp>
        <p:nvCxnSpPr>
          <p:cNvPr id="192" name="Google Shape;192;p5"/>
          <p:cNvCxnSpPr/>
          <p:nvPr/>
        </p:nvCxnSpPr>
        <p:spPr>
          <a:xfrm>
            <a:off x="868680" y="4160520"/>
            <a:ext cx="6903720" cy="0"/>
          </a:xfrm>
          <a:prstGeom prst="straightConnector1">
            <a:avLst/>
          </a:prstGeom>
          <a:noFill/>
          <a:ln w="254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5"/>
          <p:cNvSpPr txBox="1"/>
          <p:nvPr/>
        </p:nvSpPr>
        <p:spPr>
          <a:xfrm>
            <a:off x="868680" y="4343400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11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sesiones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, ~25 horas, 7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procesos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.</a:t>
            </a:r>
            <a:endParaRPr lang="es-ES">
              <a:ea typeface="Play"/>
              <a:sym typeface="Play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Tres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hallazgos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críticos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y </a:t>
            </a:r>
            <a:r>
              <a:rPr lang="en-US" sz="2000" b="0" i="1" u="none" strike="noStrike" cap="none" err="1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tres</a:t>
            </a:r>
            <a:r>
              <a:rPr lang="en-US" sz="2000" b="0" i="1" u="none" strike="noStrike" cap="none">
                <a:solidFill>
                  <a:schemeClr val="bg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contradicciones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que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bloquean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000" b="0" i="1" u="none" strike="noStrike" cap="none" err="1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decisiones</a:t>
            </a:r>
            <a:r>
              <a:rPr lang="en-US" sz="2000" b="0" i="1" u="none" strike="noStrike" cap="none">
                <a:solidFill>
                  <a:srgbClr val="52B788"/>
                </a:solidFill>
                <a:latin typeface="Play"/>
                <a:ea typeface="Play"/>
                <a:cs typeface="Play"/>
                <a:sym typeface="Play"/>
              </a:rPr>
              <a:t>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6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LOS 7 PROCESOS · GRILLA DE DOLORES</a:t>
            </a:r>
            <a:endParaRPr/>
          </a:p>
        </p:txBody>
      </p:sp>
      <p:cxnSp>
        <p:nvCxnSpPr>
          <p:cNvPr id="202" name="Google Shape;202;p6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6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VISTA TRANSVERSAL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502920" y="1143000"/>
            <a:ext cx="10972800" cy="38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Cada </a:t>
            </a:r>
            <a:r>
              <a:rPr lang="en-US" sz="22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proceso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es </a:t>
            </a:r>
            <a:r>
              <a:rPr lang="en-US" sz="22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operativamente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200" b="1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sólido</a:t>
            </a:r>
            <a:r>
              <a:rPr lang="en-US" sz="2200" b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, </a:t>
            </a:r>
            <a:r>
              <a:rPr lang="en-US" sz="2200" b="1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cada</a:t>
            </a:r>
            <a:r>
              <a:rPr lang="en-US" sz="2200" b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uno arrastra un </a:t>
            </a:r>
            <a:r>
              <a:rPr lang="en-US" sz="2200" b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dolor</a:t>
            </a:r>
            <a:r>
              <a:rPr lang="en-US" sz="22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200" b="1" i="0" u="none" strike="noStrike" cap="none" err="1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estructural</a:t>
            </a:r>
            <a:endParaRPr lang="en-US" sz="2200" b="1" err="1">
              <a:solidFill>
                <a:srgbClr val="1A3D25"/>
              </a:solidFill>
              <a:latin typeface="Play"/>
            </a:endParaRPr>
          </a:p>
        </p:txBody>
      </p:sp>
      <p:cxnSp>
        <p:nvCxnSpPr>
          <p:cNvPr id="207" name="Google Shape;207;p6"/>
          <p:cNvCxnSpPr/>
          <p:nvPr/>
        </p:nvCxnSpPr>
        <p:spPr>
          <a:xfrm>
            <a:off x="502920" y="196596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6"/>
          <p:cNvSpPr/>
          <p:nvPr/>
        </p:nvSpPr>
        <p:spPr>
          <a:xfrm>
            <a:off x="502920" y="2194560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02920" y="2194560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731520" y="2313432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Agendamiento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731445" y="2514073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Patricia Maturana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731445" y="2847450"/>
            <a:ext cx="32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C2C2C"/>
                </a:solidFill>
              </a:rPr>
              <a:t>-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98% del trabajo es </a:t>
            </a:r>
            <a:r>
              <a:rPr lang="en-US" sz="900">
                <a:solidFill>
                  <a:srgbClr val="2C2C2C"/>
                </a:solidFill>
              </a:rPr>
              <a:t>copiar/pegar manual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- FlowMed s</a:t>
            </a:r>
            <a:r>
              <a:rPr lang="en-US" sz="900">
                <a:solidFill>
                  <a:srgbClr val="2C2C2C"/>
                </a:solidFill>
              </a:rPr>
              <a:t>ólo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lee bien ~2% de los Excel</a:t>
            </a:r>
            <a:b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- HubSpot </a:t>
            </a:r>
            <a:r>
              <a:rPr lang="en-US" sz="900">
                <a:solidFill>
                  <a:srgbClr val="2C2C2C"/>
                </a:solidFill>
              </a:rPr>
              <a:t>↔ FlowMed sin integración desde 2024</a:t>
            </a:r>
            <a:endParaRPr sz="900"/>
          </a:p>
        </p:txBody>
      </p:sp>
      <p:sp>
        <p:nvSpPr>
          <p:cNvPr id="213" name="Google Shape;213;p6"/>
          <p:cNvSpPr/>
          <p:nvPr/>
        </p:nvSpPr>
        <p:spPr>
          <a:xfrm>
            <a:off x="4325112" y="2194560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4325112" y="2194560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4553712" y="2313432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Operaciones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4558287" y="2514073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Pablo Martínez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4553687" y="2847438"/>
            <a:ext cx="32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C2C2C"/>
                </a:solidFill>
              </a:rPr>
              <a:t>-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Captura manual re</a:t>
            </a:r>
            <a:r>
              <a:rPr lang="en-US" sz="900">
                <a:solidFill>
                  <a:srgbClr val="2C2C2C"/>
                </a:solidFill>
              </a:rPr>
              <a:t>petida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mismo dato </a:t>
            </a:r>
            <a:r>
              <a:rPr lang="en-US" sz="900">
                <a:solidFill>
                  <a:srgbClr val="2C2C2C"/>
                </a:solidFill>
              </a:rPr>
              <a:t>+6 estaciones</a:t>
            </a:r>
            <a:br>
              <a:rPr lang="en-US" sz="900">
                <a:solidFill>
                  <a:srgbClr val="2C2C2C"/>
                </a:solidFill>
              </a:rPr>
            </a:br>
            <a:r>
              <a:rPr lang="en-US" sz="900">
                <a:solidFill>
                  <a:srgbClr val="2C2C2C"/>
                </a:solidFill>
              </a:rPr>
              <a:t>-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Distribuci</a:t>
            </a:r>
            <a:r>
              <a:rPr lang="en-US" sz="900">
                <a:solidFill>
                  <a:srgbClr val="2C2C2C"/>
                </a:solidFill>
              </a:rPr>
              <a:t>ón manual de muestras a hasta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4 LIS</a:t>
            </a:r>
            <a:r>
              <a:rPr lang="en-US" sz="900">
                <a:solidFill>
                  <a:srgbClr val="2C2C2C"/>
                </a:solidFill>
              </a:rPr>
              <a:t>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por persona}</a:t>
            </a:r>
            <a:endParaRPr sz="9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C2C2C"/>
                </a:solidFill>
              </a:rPr>
              <a:t>- Picos de demanda no anticipados</a:t>
            </a:r>
            <a:endParaRPr sz="900">
              <a:solidFill>
                <a:srgbClr val="2C2C2C"/>
              </a:solidFill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147304" y="2194560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147304" y="2194560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8375904" y="2313432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Contraloría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8385054" y="2514073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Vicente Rivano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8385054" y="2757300"/>
            <a:ext cx="329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C2C2C"/>
                </a:solidFill>
              </a:rPr>
              <a:t>- Digitación masiva - </a:t>
            </a:r>
            <a:r>
              <a:rPr lang="en-US" sz="9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40% de las atenciones vienen de centros acre</a:t>
            </a:r>
            <a:r>
              <a:rPr lang="en-US" sz="900">
                <a:solidFill>
                  <a:srgbClr val="2C2C2C"/>
                </a:solidFill>
              </a:rPr>
              <a:t>ditados sin integración</a:t>
            </a:r>
            <a:br>
              <a:rPr lang="en-US" sz="900">
                <a:solidFill>
                  <a:srgbClr val="2C2C2C"/>
                </a:solidFill>
              </a:rPr>
            </a:br>
            <a:r>
              <a:rPr lang="en-US" sz="900">
                <a:solidFill>
                  <a:srgbClr val="2C2C2C"/>
                </a:solidFill>
              </a:rPr>
              <a:t>- FlowMed no bloquea liberación con campos vacíos</a:t>
            </a:r>
            <a:br>
              <a:rPr lang="en-US" sz="900">
                <a:solidFill>
                  <a:srgbClr val="2C2C2C"/>
                </a:solidFill>
              </a:rPr>
            </a:br>
            <a:r>
              <a:rPr lang="en-US" sz="900">
                <a:solidFill>
                  <a:srgbClr val="2C2C2C"/>
                </a:solidFill>
              </a:rPr>
              <a:t>- Mat Operación Contraloría es “triple pega”</a:t>
            </a:r>
            <a:endParaRPr sz="900"/>
          </a:p>
        </p:txBody>
      </p:sp>
      <p:sp>
        <p:nvSpPr>
          <p:cNvPr id="223" name="Google Shape;223;p6"/>
          <p:cNvSpPr/>
          <p:nvPr/>
        </p:nvSpPr>
        <p:spPr>
          <a:xfrm>
            <a:off x="502920" y="3685032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502920" y="3685032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731520" y="3803904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Comercial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731520" y="4018795"/>
            <a:ext cx="3291900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Marcela + J</a:t>
            </a:r>
            <a:r>
              <a:rPr lang="en-US" sz="900" i="1">
                <a:solidFill>
                  <a:srgbClr val="6B6B6B"/>
                </a:solidFill>
              </a:rPr>
              <a:t>uan Pablo + </a:t>
            </a: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Ignacio</a:t>
            </a:r>
            <a:endParaRPr lang="en-US"/>
          </a:p>
        </p:txBody>
      </p:sp>
      <p:sp>
        <p:nvSpPr>
          <p:cNvPr id="227" name="Google Shape;227;p6"/>
          <p:cNvSpPr txBox="1"/>
          <p:nvPr/>
        </p:nvSpPr>
        <p:spPr>
          <a:xfrm>
            <a:off x="731445" y="4187697"/>
            <a:ext cx="3291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800">
                <a:solidFill>
                  <a:srgbClr val="2C2C2C"/>
                </a:solidFill>
              </a:rPr>
              <a:t>-</a:t>
            </a:r>
            <a:r>
              <a:rPr lang="en-US" sz="900">
                <a:solidFill>
                  <a:srgbClr val="2C2C2C"/>
                </a:solidFill>
              </a:rPr>
              <a:t> Valorización mensual 100% manual y lenta (≥1 semana) </a:t>
            </a:r>
            <a:endParaRPr sz="9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2C2C2C"/>
                </a:solidFill>
              </a:rPr>
              <a:t>- Concentración de ingresos 80-90% en 5-10 empresas top mineras, peores pagadoras </a:t>
            </a:r>
            <a:br>
              <a:rPr lang="en-US" sz="900">
                <a:solidFill>
                  <a:srgbClr val="2C2C2C"/>
                </a:solidFill>
              </a:rPr>
            </a:br>
            <a:r>
              <a:rPr lang="en-US" sz="900">
                <a:solidFill>
                  <a:srgbClr val="2C2C2C"/>
                </a:solidFill>
              </a:rPr>
              <a:t>- Cambios silenciosos en catálogo de prestaciones (renombre + valor x2 sin avisar, detectado a 3-4 meses) </a:t>
            </a:r>
            <a:endParaRPr sz="900">
              <a:solidFill>
                <a:srgbClr val="2C2C2C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C2C2C"/>
              </a:solidFill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4325112" y="3685032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325112" y="3685032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4553712" y="3803904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Finanzas / EDP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4553750" y="4018807"/>
            <a:ext cx="3291900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i="1">
                <a:solidFill>
                  <a:srgbClr val="6B6B6B"/>
                </a:solidFill>
              </a:rPr>
              <a:t>Juan Pablo </a:t>
            </a:r>
            <a:r>
              <a:rPr lang="en-US" sz="900" i="1" err="1">
                <a:solidFill>
                  <a:srgbClr val="6B6B6B"/>
                </a:solidFill>
              </a:rPr>
              <a:t>Coustasse</a:t>
            </a: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· CFO</a:t>
            </a:r>
            <a:endParaRPr lang="en-US"/>
          </a:p>
        </p:txBody>
      </p:sp>
      <p:sp>
        <p:nvSpPr>
          <p:cNvPr id="232" name="Google Shape;232;p6"/>
          <p:cNvSpPr txBox="1"/>
          <p:nvPr/>
        </p:nvSpPr>
        <p:spPr>
          <a:xfrm>
            <a:off x="4553687" y="4193410"/>
            <a:ext cx="329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800">
                <a:solidFill>
                  <a:srgbClr val="2C2C2C"/>
                </a:solidFill>
              </a:rPr>
              <a:t>- Cierre de mes "blando": FlowMed sin cierre formal; producción se mueve retroactivamente</a:t>
            </a:r>
            <a:endParaRPr sz="8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2C2C2C"/>
                </a:solidFill>
              </a:rPr>
              <a:t>- Núcleo de la lógica de pricing en script Python local (~2.553 líneas) en GitHub personal del autor</a:t>
            </a:r>
            <a:endParaRPr sz="8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800">
                <a:solidFill>
                  <a:srgbClr val="2C2C2C"/>
                </a:solidFill>
              </a:rPr>
              <a:t> Cliente creado en 3+ sistemas (CRM, FlowMed, Defontana, Power Platform) sin sincronización</a:t>
            </a:r>
            <a:endParaRPr sz="1000">
              <a:solidFill>
                <a:srgbClr val="2C2C2C"/>
              </a:solidFill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8147304" y="3685032"/>
            <a:ext cx="3657600" cy="132588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8147304" y="3685032"/>
            <a:ext cx="73152" cy="132588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8375904" y="3803904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Recaudación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8385054" y="3977232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Sup. de Facturación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8385054" y="4171572"/>
            <a:ext cx="329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2C2C2C"/>
                </a:solidFill>
              </a:rPr>
              <a:t>- "Peloteo" del EDP con el cliente: casos extremos hasta 2 meses</a:t>
            </a:r>
            <a:endParaRPr sz="9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2C2C2C"/>
                </a:solidFill>
              </a:rPr>
              <a:t>- Política comercial debilita cobranza ("le vende para que nos pague el que no nos paga")</a:t>
            </a:r>
            <a:endParaRPr sz="9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2C2C2C"/>
                </a:solidFill>
              </a:rPr>
              <a:t>- Conciliación HubSpot ↔ Defontana 100% manual en Excel por la Supervisora de Facturación</a:t>
            </a:r>
            <a:endParaRPr sz="900">
              <a:solidFill>
                <a:srgbClr val="2C2C2C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C2C2C"/>
              </a:solidFill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502920" y="5097779"/>
            <a:ext cx="3657600" cy="13260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502920" y="5097779"/>
            <a:ext cx="73200" cy="1326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731520" y="5294376"/>
            <a:ext cx="3291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Abastecimiento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731558" y="5497004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Pamela Lastra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769845" y="5670644"/>
            <a:ext cx="329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2C2C2C"/>
                </a:solidFill>
              </a:rPr>
              <a:t>- Sin medición de costo, consumo real ni merma post-despacho</a:t>
            </a:r>
            <a:endParaRPr sz="9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2C2C2C"/>
                </a:solidFill>
              </a:rPr>
              <a:t>- Pamela administra sola Codelco Ventanas + suplencia de marketing 3 h/día</a:t>
            </a:r>
            <a:endParaRPr sz="9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2C2C2C"/>
                </a:solidFill>
              </a:rPr>
              <a:t>- Creación de OC manual desde cotizaciones incompletas</a:t>
            </a:r>
            <a:endParaRPr sz="900">
              <a:solidFill>
                <a:srgbClr val="2C2C2C"/>
              </a:solidFill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255445" y="6228625"/>
            <a:ext cx="10972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325105" y="5097700"/>
            <a:ext cx="7479900" cy="1326000"/>
          </a:xfrm>
          <a:prstGeom prst="rect">
            <a:avLst/>
          </a:prstGeom>
          <a:solidFill>
            <a:srgbClr val="F1F8F3"/>
          </a:solidFill>
          <a:ln w="9525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4553695" y="5262314"/>
            <a:ext cx="329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52B788"/>
                </a:solidFill>
              </a:rPr>
              <a:t>ANEXO</a:t>
            </a:r>
            <a:r>
              <a:rPr lang="en-US" sz="1400" b="1" i="0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b="1">
                <a:solidFill>
                  <a:srgbClr val="1A3D25"/>
                </a:solidFill>
              </a:rPr>
              <a:t>Plataformas +Ecosistema TI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4553733" y="5464942"/>
            <a:ext cx="329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rgbClr val="6B6B6B"/>
                </a:solidFill>
              </a:rPr>
              <a:t>Carolina + Eduardo + Rodrigo + Christian + Mónica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4510950" y="5641388"/>
            <a:ext cx="710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 dirty="0">
                <a:solidFill>
                  <a:srgbClr val="2C2C2C"/>
                </a:solidFill>
              </a:rPr>
              <a:t>- FlowMed no </a:t>
            </a:r>
            <a:r>
              <a:rPr lang="en-US" sz="900" dirty="0" err="1">
                <a:solidFill>
                  <a:srgbClr val="2C2C2C"/>
                </a:solidFill>
              </a:rPr>
              <a:t>expone</a:t>
            </a:r>
            <a:r>
              <a:rPr lang="en-US" sz="900" dirty="0">
                <a:solidFill>
                  <a:srgbClr val="2C2C2C"/>
                </a:solidFill>
              </a:rPr>
              <a:t> API </a:t>
            </a:r>
            <a:r>
              <a:rPr lang="en-US" sz="900" dirty="0" err="1">
                <a:solidFill>
                  <a:srgbClr val="2C2C2C"/>
                </a:solidFill>
              </a:rPr>
              <a:t>genérica</a:t>
            </a:r>
            <a:r>
              <a:rPr lang="en-US" sz="900" dirty="0">
                <a:solidFill>
                  <a:srgbClr val="2C2C2C"/>
                </a:solidFill>
              </a:rPr>
              <a:t>: solo </a:t>
            </a:r>
            <a:r>
              <a:rPr lang="en-US" sz="900" dirty="0" err="1">
                <a:solidFill>
                  <a:srgbClr val="2C2C2C"/>
                </a:solidFill>
              </a:rPr>
              <a:t>integraciones</a:t>
            </a:r>
            <a:r>
              <a:rPr lang="en-US" sz="900" dirty="0">
                <a:solidFill>
                  <a:srgbClr val="2C2C2C"/>
                </a:solidFill>
              </a:rPr>
              <a:t> partner punto-a-punto; </a:t>
            </a:r>
            <a:r>
              <a:rPr lang="en-US" sz="900" dirty="0" err="1">
                <a:solidFill>
                  <a:srgbClr val="2C2C2C"/>
                </a:solidFill>
              </a:rPr>
              <a:t>los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desarrollos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internos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deben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ir</a:t>
            </a:r>
            <a:r>
              <a:rPr lang="en-US" sz="900" dirty="0">
                <a:solidFill>
                  <a:srgbClr val="2C2C2C"/>
                </a:solidFill>
              </a:rPr>
              <a:t> contra la base de </a:t>
            </a:r>
            <a:r>
              <a:rPr lang="en-US" sz="900" dirty="0" err="1">
                <a:solidFill>
                  <a:srgbClr val="2C2C2C"/>
                </a:solidFill>
              </a:rPr>
              <a:t>réplica</a:t>
            </a:r>
            <a:r>
              <a:rPr lang="en-US" sz="900" dirty="0">
                <a:solidFill>
                  <a:srgbClr val="2C2C2C"/>
                </a:solidFill>
              </a:rPr>
              <a:t> AWS (</a:t>
            </a:r>
            <a:r>
              <a:rPr lang="en-US" sz="900" dirty="0" err="1">
                <a:solidFill>
                  <a:srgbClr val="2C2C2C"/>
                </a:solidFill>
              </a:rPr>
              <a:t>expuesta</a:t>
            </a:r>
            <a:r>
              <a:rPr lang="en-US" sz="900" dirty="0">
                <a:solidFill>
                  <a:srgbClr val="2C2C2C"/>
                </a:solidFill>
              </a:rPr>
              <a:t>)</a:t>
            </a:r>
            <a:endParaRPr sz="900" dirty="0">
              <a:solidFill>
                <a:srgbClr val="2C2C2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rgbClr val="2C2C2C"/>
                </a:solidFill>
              </a:rPr>
              <a:t>- </a:t>
            </a:r>
            <a:r>
              <a:rPr lang="en-US" sz="900" dirty="0" err="1">
                <a:solidFill>
                  <a:srgbClr val="2C2C2C"/>
                </a:solidFill>
              </a:rPr>
              <a:t>Núcleo</a:t>
            </a:r>
            <a:r>
              <a:rPr lang="en-US" sz="900" dirty="0">
                <a:solidFill>
                  <a:srgbClr val="2C2C2C"/>
                </a:solidFill>
              </a:rPr>
              <a:t> de la </a:t>
            </a:r>
            <a:r>
              <a:rPr lang="en-US" sz="900" dirty="0" err="1">
                <a:solidFill>
                  <a:srgbClr val="2C2C2C"/>
                </a:solidFill>
              </a:rPr>
              <a:t>lógica</a:t>
            </a:r>
            <a:r>
              <a:rPr lang="en-US" sz="900" dirty="0">
                <a:solidFill>
                  <a:srgbClr val="2C2C2C"/>
                </a:solidFill>
              </a:rPr>
              <a:t> de </a:t>
            </a:r>
            <a:r>
              <a:rPr lang="en-US" sz="900" dirty="0" err="1">
                <a:solidFill>
                  <a:srgbClr val="2C2C2C"/>
                </a:solidFill>
              </a:rPr>
              <a:t>negocio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en</a:t>
            </a:r>
            <a:r>
              <a:rPr lang="en-US" sz="900" dirty="0">
                <a:solidFill>
                  <a:srgbClr val="2C2C2C"/>
                </a:solidFill>
              </a:rPr>
              <a:t> repo personal: script Python </a:t>
            </a:r>
            <a:r>
              <a:rPr lang="en-US" sz="900" dirty="0" err="1">
                <a:solidFill>
                  <a:srgbClr val="2C2C2C"/>
                </a:solidFill>
              </a:rPr>
              <a:t>en</a:t>
            </a:r>
            <a:r>
              <a:rPr lang="en-US" sz="900" dirty="0">
                <a:solidFill>
                  <a:srgbClr val="2C2C2C"/>
                </a:solidFill>
              </a:rPr>
              <a:t> GitHub personal de Rodrigo (</a:t>
            </a:r>
            <a:r>
              <a:rPr lang="en-US" sz="900" dirty="0" err="1">
                <a:solidFill>
                  <a:srgbClr val="2C2C2C"/>
                </a:solidFill>
              </a:rPr>
              <a:t>migrado</a:t>
            </a:r>
            <a:r>
              <a:rPr lang="en-US" sz="900" dirty="0">
                <a:solidFill>
                  <a:srgbClr val="2C2C2C"/>
                </a:solidFill>
              </a:rPr>
              <a:t>)</a:t>
            </a:r>
            <a:endParaRPr sz="900" dirty="0">
              <a:solidFill>
                <a:srgbClr val="2C2C2C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900" dirty="0">
                <a:solidFill>
                  <a:srgbClr val="2C2C2C"/>
                </a:solidFill>
              </a:rPr>
              <a:t>- </a:t>
            </a:r>
            <a:r>
              <a:rPr lang="en-US" sz="900" dirty="0" err="1">
                <a:solidFill>
                  <a:srgbClr val="2C2C2C"/>
                </a:solidFill>
              </a:rPr>
              <a:t>Secall</a:t>
            </a:r>
            <a:r>
              <a:rPr lang="en-US" sz="900" dirty="0">
                <a:solidFill>
                  <a:srgbClr val="2C2C2C"/>
                </a:solidFill>
              </a:rPr>
              <a:t> gatekeeper </a:t>
            </a:r>
            <a:r>
              <a:rPr lang="en-US" sz="900" dirty="0" err="1">
                <a:solidFill>
                  <a:srgbClr val="2C2C2C"/>
                </a:solidFill>
              </a:rPr>
              <a:t>técnico</a:t>
            </a:r>
            <a:r>
              <a:rPr lang="en-US" sz="900" dirty="0">
                <a:solidFill>
                  <a:srgbClr val="2C2C2C"/>
                </a:solidFill>
              </a:rPr>
              <a:t> · </a:t>
            </a:r>
            <a:r>
              <a:rPr lang="en-US" sz="900" dirty="0" err="1">
                <a:solidFill>
                  <a:srgbClr val="2C2C2C"/>
                </a:solidFill>
              </a:rPr>
              <a:t>cuenta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genérica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compartida</a:t>
            </a:r>
            <a:r>
              <a:rPr lang="en-US" sz="900" dirty="0">
                <a:solidFill>
                  <a:srgbClr val="2C2C2C"/>
                </a:solidFill>
              </a:rPr>
              <a:t>, sin RP </a:t>
            </a:r>
            <a:r>
              <a:rPr lang="en-US" sz="900" dirty="0" err="1">
                <a:solidFill>
                  <a:srgbClr val="2C2C2C"/>
                </a:solidFill>
              </a:rPr>
              <a:t>secundario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en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infraestructura</a:t>
            </a:r>
            <a:r>
              <a:rPr lang="en-US" sz="900" dirty="0">
                <a:solidFill>
                  <a:srgbClr val="2C2C2C"/>
                </a:solidFill>
              </a:rPr>
              <a:t>, sin </a:t>
            </a:r>
            <a:r>
              <a:rPr lang="en-US" sz="900" dirty="0" err="1">
                <a:solidFill>
                  <a:srgbClr val="2C2C2C"/>
                </a:solidFill>
              </a:rPr>
              <a:t>modelo</a:t>
            </a:r>
            <a:r>
              <a:rPr lang="en-US" sz="900" dirty="0">
                <a:solidFill>
                  <a:srgbClr val="2C2C2C"/>
                </a:solidFill>
              </a:rPr>
              <a:t> de </a:t>
            </a:r>
            <a:r>
              <a:rPr lang="en-US" sz="900" dirty="0" err="1">
                <a:solidFill>
                  <a:srgbClr val="2C2C2C"/>
                </a:solidFill>
              </a:rPr>
              <a:t>datos</a:t>
            </a:r>
            <a:r>
              <a:rPr lang="en-US" sz="900" dirty="0">
                <a:solidFill>
                  <a:srgbClr val="2C2C2C"/>
                </a:solidFill>
              </a:rPr>
              <a:t> </a:t>
            </a:r>
            <a:r>
              <a:rPr lang="en-US" sz="900" dirty="0" err="1">
                <a:solidFill>
                  <a:srgbClr val="2C2C2C"/>
                </a:solidFill>
              </a:rPr>
              <a:t>documentado</a:t>
            </a:r>
            <a:r>
              <a:rPr lang="en-US" sz="900" dirty="0">
                <a:solidFill>
                  <a:srgbClr val="2C2C2C"/>
                </a:solidFill>
              </a:rPr>
              <a:t> de FlowMed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2C2C2C"/>
              </a:solidFill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4320533" y="5097704"/>
            <a:ext cx="73200" cy="132600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HALLAZGO CRÍTICO 1/3</a:t>
            </a:r>
            <a:endParaRPr/>
          </a:p>
        </p:txBody>
      </p:sp>
      <p:cxnSp>
        <p:nvCxnSpPr>
          <p:cNvPr id="257" name="Google Shape;257;p7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7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259" name="Google Shape;259;p7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07</a:t>
            </a:r>
            <a:endParaRPr lang="en-US"/>
          </a:p>
        </p:txBody>
      </p:sp>
      <p:sp>
        <p:nvSpPr>
          <p:cNvPr id="260" name="Google Shape;260;p7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HALLAZGO 1 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502920" y="11430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Identidad fragmentada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502920" y="196596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El cliente y el trabajador viven en 3-4 sistemas sin sincronización.</a:t>
            </a:r>
            <a:endParaRPr/>
          </a:p>
        </p:txBody>
      </p:sp>
      <p:cxnSp>
        <p:nvCxnSpPr>
          <p:cNvPr id="263" name="Google Shape;263;p7"/>
          <p:cNvCxnSpPr/>
          <p:nvPr/>
        </p:nvCxnSpPr>
        <p:spPr>
          <a:xfrm>
            <a:off x="502920" y="25146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7"/>
          <p:cNvSpPr txBox="1"/>
          <p:nvPr/>
        </p:nvSpPr>
        <p:spPr>
          <a:xfrm>
            <a:off x="516570" y="2580353"/>
            <a:ext cx="111558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</a:t>
            </a:r>
            <a:r>
              <a:rPr lang="en-US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FlowMed (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) · HubSpot (CRM) ·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Defontana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(ERP) · Power Platform —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manualmente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uno.</a:t>
            </a:r>
            <a:endParaRPr lang="en-US"/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▸  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El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mismo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trabajador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puede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ser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evaluado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3-4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veces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sin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que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el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sistema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lo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detecte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autom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áticamente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(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concilianción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manual).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.</a:t>
            </a:r>
            <a:endParaRPr lang="en-US"/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depuración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variantes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RUT consume la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sección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larga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script Python (2.553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líneas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▸</a:t>
            </a:r>
            <a:r>
              <a:rPr lang="en-US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 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Sin un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cliente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y un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trabajador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canónicos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,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tres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cosas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no son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posibles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:</a:t>
            </a:r>
            <a:endParaRPr lang="en-US">
              <a:solidFill>
                <a:srgbClr val="2C2C2C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</a:ext>
              </a:extLst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- </a:t>
            </a:r>
            <a:r>
              <a:rPr lang="en-US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Pareto </a:t>
            </a:r>
            <a:r>
              <a:rPr lang="en-US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comercia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l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confiable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(no hay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certeza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de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cuánto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factura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cada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cliente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)</a:t>
            </a:r>
            <a:b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</a:b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-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Alertas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al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trabajador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sobre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aptitud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por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vencer</a:t>
            </a:r>
            <a:b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</a:b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-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 </a:t>
            </a:r>
            <a:r>
              <a:rPr lang="en-US" err="1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Cumplimiento</a:t>
            </a:r>
            <a:r>
              <a:rPr lang="en-US">
                <a:solidFill>
                  <a:srgbClr val="2C2C2C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 Ley 21.719:</a:t>
            </a:r>
            <a:endParaRPr lang="en-US">
              <a:solidFill>
                <a:srgbClr val="2C2C2C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</a:ext>
              </a:extLst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- </a:t>
            </a:r>
            <a:r>
              <a:rPr lang="en-US" sz="1000" b="1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Inventario</a:t>
            </a:r>
            <a:r>
              <a:rPr lang="en-US" sz="1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 de </a:t>
            </a:r>
            <a:r>
              <a:rPr lang="en-US" sz="1000" b="1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tratamientos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: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lista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exhaustiva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de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qué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dato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de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qué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persona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tiene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Workmed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,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en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qué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sistema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, para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qué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finalidad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   </a:t>
            </a:r>
            <a:endParaRPr lang="en-US" sz="10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</a:ext>
              </a:extLst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- </a:t>
            </a:r>
            <a:r>
              <a:rPr lang="en-US" sz="1000" b="1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Consentimiento</a:t>
            </a:r>
            <a:r>
              <a:rPr lang="en-US" sz="1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 granular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: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el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trabajador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autoriza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datos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por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finalidad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("para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este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cliente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, para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esta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evaluación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"), no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en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bloque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  </a:t>
            </a:r>
            <a:endParaRPr lang="en-US" sz="10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</a:ext>
              </a:extLst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- </a:t>
            </a:r>
            <a:r>
              <a:rPr lang="en-US" sz="1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Derechos ARCOPOL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: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el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trabajador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puede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pedir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acceder,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rectificar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,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cancelar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,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oponerse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a sus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datos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                              </a:t>
            </a:r>
            <a:endParaRPr lang="en-US" sz="10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</a:ext>
              </a:extLst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- </a:t>
            </a:r>
            <a:r>
              <a:rPr lang="en-US" sz="10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DPO </a:t>
            </a:r>
            <a:r>
              <a:rPr lang="en-US" sz="1000" b="1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designado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: </a:t>
            </a:r>
            <a:r>
              <a:rPr lang="en-US" sz="100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figura</a:t>
            </a:r>
            <a:r>
              <a:rPr lang="en-US" sz="1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 formal accountable</a:t>
            </a:r>
            <a:endParaRPr lang="en-US" sz="1000">
              <a:solidFill>
                <a:schemeClr val="dk1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rgbClr val="2C2C2C"/>
              </a:solidFill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502920" y="5074920"/>
            <a:ext cx="11183112" cy="1188720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502920" y="5074920"/>
            <a:ext cx="73152" cy="11887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777240" y="5239512"/>
            <a:ext cx="10698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"Estamos creando un cliente como en tres lugares… en ninguna está completo."</a:t>
            </a:r>
            <a:endParaRPr/>
          </a:p>
        </p:txBody>
      </p:sp>
      <p:sp>
        <p:nvSpPr>
          <p:cNvPr id="268" name="Google Shape;268;p7"/>
          <p:cNvSpPr txBox="1"/>
          <p:nvPr/>
        </p:nvSpPr>
        <p:spPr>
          <a:xfrm>
            <a:off x="777240" y="5852160"/>
            <a:ext cx="106984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— Juan Pablo Coustasse · CFO Workmed [Finanzas-20260416 11:13]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8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HALLAZGO CRÍTICO 2/3</a:t>
            </a:r>
            <a:endParaRPr/>
          </a:p>
        </p:txBody>
      </p:sp>
      <p:cxnSp>
        <p:nvCxnSpPr>
          <p:cNvPr id="277" name="Google Shape;277;p8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8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279" name="Google Shape;279;p8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08 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HALLAZGO 2 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502920" y="11430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A3D25"/>
                </a:solidFill>
                <a:latin typeface="Play"/>
                <a:ea typeface="Play"/>
                <a:cs typeface="Play"/>
                <a:sym typeface="Play"/>
              </a:rPr>
              <a:t>Pricing en script Python · GitHub personal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502920" y="196596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2.553 líneas que controlan la valorización mensual.</a:t>
            </a:r>
            <a:endParaRPr/>
          </a:p>
        </p:txBody>
      </p:sp>
      <p:cxnSp>
        <p:nvCxnSpPr>
          <p:cNvPr id="283" name="Google Shape;283;p8"/>
          <p:cNvCxnSpPr/>
          <p:nvPr/>
        </p:nvCxnSpPr>
        <p:spPr>
          <a:xfrm>
            <a:off x="502920" y="251460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8"/>
          <p:cNvSpPr txBox="1"/>
          <p:nvPr/>
        </p:nvSpPr>
        <p:spPr>
          <a:xfrm>
            <a:off x="502920" y="2834640"/>
            <a:ext cx="11155680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precios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FlowMed es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referencial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 La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autoritativa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es un script Python local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GitHub PERSONAL de Rodrigo.</a:t>
            </a:r>
            <a:endParaRPr/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300-400 EDPs/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pasan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ahí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 Sin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redundancia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humana, sin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gobierno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del repo.</a:t>
            </a:r>
            <a:endParaRPr/>
          </a:p>
          <a:p>
            <a:pPr>
              <a:lnSpc>
                <a:spcPct val="155000"/>
              </a:lnSpc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Migración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a GitHub de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Workmed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2C2C2C"/>
                </a:solidFill>
              </a:rPr>
              <a:t>Rodrigo + Christian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Urbina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 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Toda la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valorización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depende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de un solo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desarrollador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y un solo </a:t>
            </a:r>
            <a:r>
              <a:rPr lang="en-US" sz="1400" b="0" i="0" u="none" strike="noStrike" cap="none" err="1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operador</a:t>
            </a:r>
            <a:r>
              <a:rPr lang="en-US" sz="1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(Ignacio Ahumada).</a:t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>
            <a:off x="502920" y="5074920"/>
            <a:ext cx="11183112" cy="1188720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502920" y="5074920"/>
            <a:ext cx="73152" cy="1188720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777240" y="5239512"/>
            <a:ext cx="106984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u="none" strike="noStrike" cap="none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"Ahí es donde realmente existe la regla de negocio porque ahí es donde se calcula."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777240" y="5852160"/>
            <a:ext cx="106984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— Roberto Carvajal · CTO EMERCOM [Recaudación-20260423 1:30:35]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292608"/>
            <a:ext cx="1004175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9"/>
          <p:cNvSpPr txBox="1"/>
          <p:nvPr/>
        </p:nvSpPr>
        <p:spPr>
          <a:xfrm>
            <a:off x="502920" y="384048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ACTO I · HALLAZGO CRÍTICO 3/3</a:t>
            </a:r>
            <a:endParaRPr/>
          </a:p>
        </p:txBody>
      </p:sp>
      <p:cxnSp>
        <p:nvCxnSpPr>
          <p:cNvPr id="297" name="Google Shape;297;p9"/>
          <p:cNvCxnSpPr/>
          <p:nvPr/>
        </p:nvCxnSpPr>
        <p:spPr>
          <a:xfrm>
            <a:off x="502920" y="6446520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9"/>
          <p:cNvSpPr txBox="1"/>
          <p:nvPr/>
        </p:nvSpPr>
        <p:spPr>
          <a:xfrm>
            <a:off x="502920" y="6510528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EMERCOM SpA</a:t>
            </a:r>
            <a:r>
              <a:rPr lang="en-US" sz="900" b="0" i="0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 ·  emercom.cl  ·  contacto@emercom.cl  ·  diagnóstico Workmed v3.0  ·  confidencial</a:t>
            </a:r>
            <a:endParaRPr/>
          </a:p>
        </p:txBody>
      </p:sp>
      <p:sp>
        <p:nvSpPr>
          <p:cNvPr id="299" name="Google Shape;299;p9"/>
          <p:cNvSpPr txBox="1"/>
          <p:nvPr/>
        </p:nvSpPr>
        <p:spPr>
          <a:xfrm>
            <a:off x="10972800" y="6510528"/>
            <a:ext cx="713232" cy="1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D6144"/>
                </a:solidFill>
              </a:rPr>
              <a:t>09</a:t>
            </a:r>
            <a:endParaRPr lang="en-US"/>
          </a:p>
        </p:txBody>
      </p:sp>
      <p:sp>
        <p:nvSpPr>
          <p:cNvPr id="300" name="Google Shape;300;p9"/>
          <p:cNvSpPr txBox="1"/>
          <p:nvPr/>
        </p:nvSpPr>
        <p:spPr>
          <a:xfrm>
            <a:off x="502920" y="86868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2D6144"/>
                </a:solidFill>
                <a:latin typeface="Arial"/>
                <a:ea typeface="Arial"/>
                <a:cs typeface="Arial"/>
                <a:sym typeface="Arial"/>
              </a:rPr>
              <a:t>HALLAZGO 3 </a:t>
            </a:r>
            <a:endParaRPr/>
          </a:p>
        </p:txBody>
      </p:sp>
      <p:sp>
        <p:nvSpPr>
          <p:cNvPr id="301" name="Google Shape;301;p9"/>
          <p:cNvSpPr txBox="1"/>
          <p:nvPr/>
        </p:nvSpPr>
        <p:spPr>
          <a:xfrm>
            <a:off x="502920" y="1143000"/>
            <a:ext cx="109728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Soberanía</a:t>
            </a:r>
            <a:r>
              <a:rPr lang="en-US" sz="3000" b="1">
                <a:solidFill>
                  <a:srgbClr val="1A3D25"/>
                </a:solidFill>
                <a:latin typeface="Play"/>
                <a:ea typeface="Play"/>
                <a:sym typeface="Play"/>
              </a:rPr>
              <a:t> </a:t>
            </a:r>
            <a:r>
              <a:rPr lang="en-US" sz="3000" b="1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sobre</a:t>
            </a:r>
            <a:r>
              <a:rPr lang="en-US" sz="3000" b="1">
                <a:solidFill>
                  <a:srgbClr val="1A3D25"/>
                </a:solidFill>
                <a:latin typeface="Play"/>
                <a:ea typeface="Play"/>
                <a:sym typeface="Play"/>
              </a:rPr>
              <a:t> la BD </a:t>
            </a:r>
            <a:r>
              <a:rPr lang="en-US" sz="3000" b="1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productiva</a:t>
            </a:r>
            <a:r>
              <a:rPr lang="en-US" sz="3000" b="1">
                <a:solidFill>
                  <a:srgbClr val="1A3D25"/>
                </a:solidFill>
                <a:latin typeface="Play"/>
                <a:ea typeface="Play"/>
                <a:sym typeface="Play"/>
              </a:rPr>
              <a:t> FlowMed </a:t>
            </a:r>
            <a:r>
              <a:rPr lang="en-US" sz="3000" b="1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cedida</a:t>
            </a:r>
            <a:r>
              <a:rPr lang="en-US" sz="3000" b="1">
                <a:solidFill>
                  <a:srgbClr val="1A3D25"/>
                </a:solidFill>
                <a:latin typeface="Play"/>
                <a:ea typeface="Play"/>
                <a:sym typeface="Play"/>
              </a:rPr>
              <a:t> a </a:t>
            </a:r>
            <a:r>
              <a:rPr lang="en-US" sz="3000" b="1" err="1">
                <a:solidFill>
                  <a:srgbClr val="1A3D25"/>
                </a:solidFill>
                <a:latin typeface="Play"/>
                <a:ea typeface="Play"/>
                <a:sym typeface="Play"/>
              </a:rPr>
              <a:t>Secall</a:t>
            </a:r>
            <a:endParaRPr lang="en-US" err="1">
              <a:ea typeface="Play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515015" y="1772436"/>
            <a:ext cx="10972800" cy="7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US" i="1">
                <a:solidFill>
                  <a:srgbClr val="6B6B6B"/>
                </a:solidFill>
              </a:rPr>
              <a:t>El gatekeeper </a:t>
            </a:r>
            <a:r>
              <a:rPr lang="en-US" i="1" err="1">
                <a:solidFill>
                  <a:srgbClr val="6B6B6B"/>
                </a:solidFill>
              </a:rPr>
              <a:t>técnico</a:t>
            </a:r>
            <a:r>
              <a:rPr lang="en-US" i="1">
                <a:solidFill>
                  <a:srgbClr val="6B6B6B"/>
                </a:solidFill>
              </a:rPr>
              <a:t> es un </a:t>
            </a:r>
            <a:r>
              <a:rPr lang="en-US" i="1" err="1">
                <a:solidFill>
                  <a:srgbClr val="6B6B6B"/>
                </a:solidFill>
              </a:rPr>
              <a:t>proveedor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externo</a:t>
            </a:r>
            <a:r>
              <a:rPr lang="en-US" i="1">
                <a:solidFill>
                  <a:srgbClr val="6B6B6B"/>
                </a:solidFill>
              </a:rPr>
              <a:t> · </a:t>
            </a:r>
            <a:r>
              <a:rPr lang="en-US" i="1" err="1">
                <a:solidFill>
                  <a:srgbClr val="6B6B6B"/>
                </a:solidFill>
              </a:rPr>
              <a:t>acceso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interno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vía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cuenta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genérica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i="1" err="1">
                <a:solidFill>
                  <a:srgbClr val="6B6B6B"/>
                </a:solidFill>
              </a:rPr>
              <a:t>compartida</a:t>
            </a:r>
            <a:r>
              <a:rPr lang="en-US" i="1">
                <a:solidFill>
                  <a:srgbClr val="6B6B6B"/>
                </a:solidFill>
              </a:rPr>
              <a:t> sin </a:t>
            </a:r>
            <a:r>
              <a:rPr lang="en-US" i="1" err="1">
                <a:solidFill>
                  <a:srgbClr val="6B6B6B"/>
                </a:solidFill>
              </a:rPr>
              <a:t>trazabilidad</a:t>
            </a:r>
            <a:r>
              <a:rPr lang="en-US" i="1">
                <a:solidFill>
                  <a:srgbClr val="6B6B6B"/>
                </a:solidFill>
              </a:rPr>
              <a:t> · sin </a:t>
            </a:r>
            <a:r>
              <a:rPr lang="en-US" i="1" err="1">
                <a:solidFill>
                  <a:srgbClr val="6B6B6B"/>
                </a:solidFill>
              </a:rPr>
              <a:t>contrato</a:t>
            </a:r>
            <a:r>
              <a:rPr lang="en-US" i="1">
                <a:solidFill>
                  <a:srgbClr val="6B6B6B"/>
                </a:solidFill>
              </a:rPr>
              <a:t> formal </a:t>
            </a: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i="1" err="1">
                <a:solidFill>
                  <a:srgbClr val="6B6B6B"/>
                </a:solidFill>
              </a:rPr>
              <a:t>encargo</a:t>
            </a:r>
            <a:r>
              <a:rPr lang="en-US" i="1">
                <a:solidFill>
                  <a:srgbClr val="6B6B6B"/>
                </a:solidFill>
              </a:rPr>
              <a:t> </a:t>
            </a: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i="1" err="1">
                <a:solidFill>
                  <a:srgbClr val="6B6B6B"/>
                </a:solidFill>
              </a:rPr>
              <a:t>tratamiento</a:t>
            </a:r>
            <a:r>
              <a:rPr lang="en-US" sz="1400" b="0" i="1" u="none" strike="noStrike" cap="non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>
              <a:solidFill>
                <a:srgbClr val="6B6B6B"/>
              </a:solidFill>
            </a:endParaRPr>
          </a:p>
        </p:txBody>
      </p:sp>
      <p:cxnSp>
        <p:nvCxnSpPr>
          <p:cNvPr id="303" name="Google Shape;303;p9"/>
          <p:cNvCxnSpPr/>
          <p:nvPr/>
        </p:nvCxnSpPr>
        <p:spPr>
          <a:xfrm>
            <a:off x="502920" y="2296886"/>
            <a:ext cx="11183112" cy="0"/>
          </a:xfrm>
          <a:prstGeom prst="straightConnector1">
            <a:avLst/>
          </a:prstGeom>
          <a:noFill/>
          <a:ln w="9525" cap="flat" cmpd="sng">
            <a:solidFill>
              <a:srgbClr val="D8E5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9"/>
          <p:cNvSpPr txBox="1"/>
          <p:nvPr/>
        </p:nvSpPr>
        <p:spPr>
          <a:xfrm>
            <a:off x="527110" y="2332687"/>
            <a:ext cx="1115580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0" u="none" strike="noStrike" cap="none" dirty="0">
                <a:solidFill>
                  <a:srgbClr val="52B788"/>
                </a:solidFill>
                <a:latin typeface="Arial"/>
                <a:ea typeface="Arial"/>
                <a:cs typeface="Arial"/>
                <a:sym typeface="Arial"/>
              </a:rPr>
              <a:t>▸ </a:t>
            </a:r>
            <a:r>
              <a:rPr lang="en-US" sz="1200" dirty="0">
                <a:solidFill>
                  <a:srgbClr val="2C2C2C"/>
                </a:solidFill>
              </a:rPr>
              <a:t>El gatekeeper </a:t>
            </a:r>
            <a:r>
              <a:rPr lang="en-US" sz="1200" dirty="0" err="1">
                <a:solidFill>
                  <a:srgbClr val="2C2C2C"/>
                </a:solidFill>
              </a:rPr>
              <a:t>técnico</a:t>
            </a:r>
            <a:r>
              <a:rPr lang="en-US" sz="1200" dirty="0">
                <a:solidFill>
                  <a:srgbClr val="2C2C2C"/>
                </a:solidFill>
              </a:rPr>
              <a:t> real de la BD </a:t>
            </a:r>
            <a:r>
              <a:rPr lang="en-US" sz="1200" dirty="0" err="1">
                <a:solidFill>
                  <a:srgbClr val="2C2C2C"/>
                </a:solidFill>
              </a:rPr>
              <a:t>productiva</a:t>
            </a:r>
            <a:r>
              <a:rPr lang="en-US" sz="1200" dirty="0">
                <a:solidFill>
                  <a:srgbClr val="2C2C2C"/>
                </a:solidFill>
              </a:rPr>
              <a:t> FlowMed (AWS RDS) es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, no </a:t>
            </a:r>
            <a:r>
              <a:rPr lang="en-US" sz="1200" dirty="0" err="1">
                <a:solidFill>
                  <a:srgbClr val="2C2C2C"/>
                </a:solidFill>
              </a:rPr>
              <a:t>Workmed</a:t>
            </a:r>
            <a:r>
              <a:rPr lang="en-US" sz="1200" dirty="0">
                <a:solidFill>
                  <a:srgbClr val="2C2C2C"/>
                </a:solidFill>
              </a:rPr>
              <a:t>. </a:t>
            </a:r>
            <a:r>
              <a:rPr lang="en-US" sz="1200" dirty="0" err="1">
                <a:solidFill>
                  <a:srgbClr val="2C2C2C"/>
                </a:solidFill>
              </a:rPr>
              <a:t>Cualquier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cambio</a:t>
            </a:r>
            <a:r>
              <a:rPr lang="en-US" sz="1200" dirty="0">
                <a:solidFill>
                  <a:srgbClr val="2C2C2C"/>
                </a:solidFill>
              </a:rPr>
              <a:t> de IAM, </a:t>
            </a:r>
            <a:r>
              <a:rPr lang="en-US" sz="1200" dirty="0" err="1">
                <a:solidFill>
                  <a:srgbClr val="2C2C2C"/>
                </a:solidFill>
              </a:rPr>
              <a:t>configuración</a:t>
            </a:r>
            <a:r>
              <a:rPr lang="en-US" sz="1200" dirty="0">
                <a:solidFill>
                  <a:srgbClr val="2C2C2C"/>
                </a:solidFill>
              </a:rPr>
              <a:t> de red o </a:t>
            </a:r>
            <a:r>
              <a:rPr lang="en-US" sz="1200" dirty="0" err="1">
                <a:solidFill>
                  <a:srgbClr val="2C2C2C"/>
                </a:solidFill>
              </a:rPr>
              <a:t>auditoría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requiere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abrir</a:t>
            </a:r>
            <a:r>
              <a:rPr lang="en-US" sz="1200" dirty="0">
                <a:solidFill>
                  <a:srgbClr val="2C2C2C"/>
                </a:solidFill>
              </a:rPr>
              <a:t> ticket al </a:t>
            </a:r>
            <a:r>
              <a:rPr lang="en-US" sz="1200" dirty="0" err="1">
                <a:solidFill>
                  <a:srgbClr val="2C2C2C"/>
                </a:solidFill>
              </a:rPr>
              <a:t>proveedor</a:t>
            </a:r>
            <a:r>
              <a:rPr lang="en-US" sz="1200" dirty="0">
                <a:solidFill>
                  <a:srgbClr val="2C2C2C"/>
                </a:solidFill>
              </a:rPr>
              <a:t> — "</a:t>
            </a:r>
            <a:r>
              <a:rPr lang="en-US" sz="1200" dirty="0" err="1">
                <a:solidFill>
                  <a:srgbClr val="2C2C2C"/>
                </a:solidFill>
              </a:rPr>
              <a:t>soporte</a:t>
            </a:r>
            <a:r>
              <a:rPr lang="en-US" sz="1200" dirty="0">
                <a:solidFill>
                  <a:srgbClr val="2C2C2C"/>
                </a:solidFill>
              </a:rPr>
              <a:t> 2 </a:t>
            </a:r>
            <a:r>
              <a:rPr lang="en-US" sz="1200" dirty="0" err="1">
                <a:solidFill>
                  <a:srgbClr val="2C2C2C"/>
                </a:solidFill>
              </a:rPr>
              <a:t>semanas</a:t>
            </a:r>
            <a:r>
              <a:rPr lang="en-US" sz="1200" dirty="0">
                <a:solidFill>
                  <a:srgbClr val="2C2C2C"/>
                </a:solidFill>
              </a:rPr>
              <a:t> a </a:t>
            </a:r>
            <a:r>
              <a:rPr lang="en-US" sz="1200" dirty="0" err="1">
                <a:solidFill>
                  <a:srgbClr val="2C2C2C"/>
                </a:solidFill>
              </a:rPr>
              <a:t>nunca</a:t>
            </a:r>
            <a:r>
              <a:rPr lang="en-US" sz="1200" dirty="0">
                <a:solidFill>
                  <a:srgbClr val="2C2C2C"/>
                </a:solidFill>
              </a:rPr>
              <a:t>"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52B788"/>
                </a:solidFill>
              </a:rPr>
              <a:t>▸ </a:t>
            </a:r>
            <a:r>
              <a:rPr lang="en-US" sz="1200" dirty="0">
                <a:solidFill>
                  <a:srgbClr val="2C2C2C"/>
                </a:solidFill>
              </a:rPr>
              <a:t>Eduardo González opera </a:t>
            </a:r>
            <a:r>
              <a:rPr lang="en-US" sz="1200" dirty="0" err="1">
                <a:solidFill>
                  <a:srgbClr val="2C2C2C"/>
                </a:solidFill>
              </a:rPr>
              <a:t>como</a:t>
            </a:r>
            <a:r>
              <a:rPr lang="en-US" sz="1200" dirty="0">
                <a:solidFill>
                  <a:srgbClr val="2C2C2C"/>
                </a:solidFill>
              </a:rPr>
              <a:t> broker </a:t>
            </a:r>
            <a:r>
              <a:rPr lang="en-US" sz="1200" dirty="0" err="1">
                <a:solidFill>
                  <a:srgbClr val="2C2C2C"/>
                </a:solidFill>
              </a:rPr>
              <a:t>funcional</a:t>
            </a:r>
            <a:r>
              <a:rPr lang="en-US" sz="1200" dirty="0">
                <a:solidFill>
                  <a:srgbClr val="2C2C2C"/>
                </a:solidFill>
              </a:rPr>
              <a:t>: </a:t>
            </a:r>
            <a:r>
              <a:rPr lang="en-US" sz="1200" dirty="0" err="1">
                <a:solidFill>
                  <a:srgbClr val="2C2C2C"/>
                </a:solidFill>
              </a:rPr>
              <a:t>solicita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accesos</a:t>
            </a:r>
            <a:r>
              <a:rPr lang="en-US" sz="1200" dirty="0">
                <a:solidFill>
                  <a:srgbClr val="2C2C2C"/>
                </a:solidFill>
              </a:rPr>
              <a:t> a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 y </a:t>
            </a:r>
            <a:r>
              <a:rPr lang="en-US" sz="1200" dirty="0" err="1">
                <a:solidFill>
                  <a:srgbClr val="2C2C2C"/>
                </a:solidFill>
              </a:rPr>
              <a:t>los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redistribuye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internamente</a:t>
            </a:r>
            <a:r>
              <a:rPr lang="en-US" sz="1200" dirty="0">
                <a:solidFill>
                  <a:srgbClr val="2C2C2C"/>
                </a:solidFill>
              </a:rPr>
              <a:t>. Si Eduardo se </a:t>
            </a:r>
            <a:r>
              <a:rPr lang="en-US" sz="1200" dirty="0" err="1">
                <a:solidFill>
                  <a:srgbClr val="2C2C2C"/>
                </a:solidFill>
              </a:rPr>
              <a:t>cae</a:t>
            </a:r>
            <a:r>
              <a:rPr lang="en-US" sz="1200" dirty="0">
                <a:solidFill>
                  <a:srgbClr val="2C2C2C"/>
                </a:solidFill>
              </a:rPr>
              <a:t>, </a:t>
            </a:r>
            <a:r>
              <a:rPr lang="en-US" sz="1200" dirty="0" err="1">
                <a:solidFill>
                  <a:srgbClr val="2C2C2C"/>
                </a:solidFill>
              </a:rPr>
              <a:t>su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rol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pasa</a:t>
            </a:r>
            <a:r>
              <a:rPr lang="en-US" sz="1200" dirty="0">
                <a:solidFill>
                  <a:srgbClr val="2C2C2C"/>
                </a:solidFill>
              </a:rPr>
              <a:t> a </a:t>
            </a:r>
            <a:r>
              <a:rPr lang="en-US" sz="1200" dirty="0" err="1">
                <a:solidFill>
                  <a:srgbClr val="2C2C2C"/>
                </a:solidFill>
              </a:rPr>
              <a:t>otra</a:t>
            </a:r>
            <a:r>
              <a:rPr lang="en-US" sz="1200" dirty="0">
                <a:solidFill>
                  <a:srgbClr val="2C2C2C"/>
                </a:solidFill>
              </a:rPr>
              <a:t> persona — </a:t>
            </a:r>
            <a:r>
              <a:rPr lang="en-US" sz="1200" dirty="0" err="1">
                <a:solidFill>
                  <a:srgbClr val="2C2C2C"/>
                </a:solidFill>
              </a:rPr>
              <a:t>pero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el</a:t>
            </a:r>
            <a:r>
              <a:rPr lang="en-US" sz="1200" dirty="0">
                <a:solidFill>
                  <a:srgbClr val="2C2C2C"/>
                </a:solidFill>
              </a:rPr>
              <a:t> control </a:t>
            </a:r>
            <a:r>
              <a:rPr lang="en-US" sz="1200" dirty="0" err="1">
                <a:solidFill>
                  <a:srgbClr val="2C2C2C"/>
                </a:solidFill>
              </a:rPr>
              <a:t>técnico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sigue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siendo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.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52B788"/>
                </a:solidFill>
              </a:rPr>
              <a:t>▸ </a:t>
            </a:r>
            <a:r>
              <a:rPr lang="en-US" sz="1200" dirty="0">
                <a:solidFill>
                  <a:srgbClr val="2C2C2C"/>
                </a:solidFill>
              </a:rPr>
              <a:t>El </a:t>
            </a:r>
            <a:r>
              <a:rPr lang="en-US" sz="1200" dirty="0" err="1">
                <a:solidFill>
                  <a:srgbClr val="2C2C2C"/>
                </a:solidFill>
              </a:rPr>
              <a:t>acceso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interno</a:t>
            </a:r>
            <a:r>
              <a:rPr lang="en-US" sz="1200" dirty="0">
                <a:solidFill>
                  <a:srgbClr val="2C2C2C"/>
                </a:solidFill>
              </a:rPr>
              <a:t> se </a:t>
            </a:r>
            <a:r>
              <a:rPr lang="en-US" sz="1200" dirty="0" err="1">
                <a:solidFill>
                  <a:srgbClr val="2C2C2C"/>
                </a:solidFill>
              </a:rPr>
              <a:t>distribuye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vía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cuenta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genérica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compartida</a:t>
            </a:r>
            <a:r>
              <a:rPr lang="en-US" sz="1200" dirty="0">
                <a:solidFill>
                  <a:srgbClr val="2C2C2C"/>
                </a:solidFill>
              </a:rPr>
              <a:t> (Eduardo + Rodrigo + Ignacio + ¿</a:t>
            </a:r>
            <a:r>
              <a:rPr lang="en-US" sz="1200" dirty="0" err="1">
                <a:solidFill>
                  <a:srgbClr val="2C2C2C"/>
                </a:solidFill>
              </a:rPr>
              <a:t>otros</a:t>
            </a:r>
            <a:r>
              <a:rPr lang="en-US" sz="1200" dirty="0">
                <a:solidFill>
                  <a:srgbClr val="2C2C2C"/>
                </a:solidFill>
              </a:rPr>
              <a:t>?, </a:t>
            </a:r>
            <a:r>
              <a:rPr lang="en-US" sz="1200" dirty="0" err="1">
                <a:solidFill>
                  <a:srgbClr val="2C2C2C"/>
                </a:solidFill>
              </a:rPr>
              <a:t>posiblemente</a:t>
            </a:r>
            <a:r>
              <a:rPr lang="en-US" sz="1200" dirty="0">
                <a:solidFill>
                  <a:srgbClr val="2C2C2C"/>
                </a:solidFill>
              </a:rPr>
              <a:t> personal de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). Sin </a:t>
            </a:r>
            <a:r>
              <a:rPr lang="en-US" sz="1200" dirty="0" err="1">
                <a:solidFill>
                  <a:srgbClr val="2C2C2C"/>
                </a:solidFill>
              </a:rPr>
              <a:t>trazabilidad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por</a:t>
            </a:r>
            <a:r>
              <a:rPr lang="en-US" sz="1200" dirty="0">
                <a:solidFill>
                  <a:srgbClr val="2C2C2C"/>
                </a:solidFill>
              </a:rPr>
              <a:t> persona. </a:t>
            </a:r>
            <a:br>
              <a:rPr lang="en-US" sz="1200" dirty="0"/>
            </a:br>
            <a:r>
              <a:rPr lang="en-US" sz="1200" b="1" dirty="0">
                <a:solidFill>
                  <a:srgbClr val="52B788"/>
                </a:solidFill>
              </a:rPr>
              <a:t>▸ </a:t>
            </a:r>
            <a:r>
              <a:rPr lang="en-US" sz="1200" dirty="0" err="1">
                <a:solidFill>
                  <a:srgbClr val="2C2C2C"/>
                </a:solidFill>
              </a:rPr>
              <a:t>Imposible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cumplir</a:t>
            </a:r>
            <a:r>
              <a:rPr lang="en-US" sz="1200" dirty="0">
                <a:solidFill>
                  <a:srgbClr val="2C2C2C"/>
                </a:solidFill>
              </a:rPr>
              <a:t> hoy </a:t>
            </a:r>
            <a:r>
              <a:rPr lang="en-US" sz="1200" dirty="0" err="1">
                <a:solidFill>
                  <a:srgbClr val="2C2C2C"/>
                </a:solidFill>
              </a:rPr>
              <a:t>el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deber</a:t>
            </a:r>
            <a:r>
              <a:rPr lang="en-US" sz="1200" dirty="0">
                <a:solidFill>
                  <a:srgbClr val="2C2C2C"/>
                </a:solidFill>
              </a:rPr>
              <a:t> de Ley 19.628 (</a:t>
            </a:r>
            <a:r>
              <a:rPr lang="en-US" sz="1200" dirty="0" err="1">
                <a:solidFill>
                  <a:srgbClr val="2C2C2C"/>
                </a:solidFill>
              </a:rPr>
              <a:t>datos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sensibles</a:t>
            </a:r>
            <a:r>
              <a:rPr lang="en-US" sz="1200" dirty="0">
                <a:solidFill>
                  <a:srgbClr val="2C2C2C"/>
                </a:solidFill>
              </a:rPr>
              <a:t>) + Ley 16.744/DS 109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C2C2C"/>
                </a:solidFill>
              </a:rPr>
              <a:t>(</a:t>
            </a:r>
            <a:r>
              <a:rPr lang="en-US" sz="1200" dirty="0" err="1">
                <a:solidFill>
                  <a:srgbClr val="2C2C2C"/>
                </a:solidFill>
              </a:rPr>
              <a:t>régimen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confidencialidad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ocupacional</a:t>
            </a:r>
            <a:r>
              <a:rPr lang="en-US" sz="1200" dirty="0">
                <a:solidFill>
                  <a:srgbClr val="2C2C2C"/>
                </a:solidFill>
              </a:rPr>
              <a:t>: </a:t>
            </a:r>
            <a:r>
              <a:rPr lang="en-US" sz="1200" dirty="0" err="1">
                <a:solidFill>
                  <a:srgbClr val="2C2C2C"/>
                </a:solidFill>
              </a:rPr>
              <a:t>el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detalle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clínico</a:t>
            </a:r>
            <a:r>
              <a:rPr lang="en-US" sz="1200" dirty="0">
                <a:solidFill>
                  <a:srgbClr val="2C2C2C"/>
                </a:solidFill>
              </a:rPr>
              <a:t> no </a:t>
            </a:r>
            <a:r>
              <a:rPr lang="en-US" sz="1200" dirty="0" err="1">
                <a:solidFill>
                  <a:srgbClr val="2C2C2C"/>
                </a:solidFill>
              </a:rPr>
              <a:t>debe</a:t>
            </a:r>
            <a:r>
              <a:rPr lang="en-US" sz="1200" dirty="0">
                <a:solidFill>
                  <a:srgbClr val="2C2C2C"/>
                </a:solidFill>
              </a:rPr>
              <a:t> ser </a:t>
            </a:r>
            <a:r>
              <a:rPr lang="en-US" sz="1200" dirty="0" err="1">
                <a:solidFill>
                  <a:srgbClr val="2C2C2C"/>
                </a:solidFill>
              </a:rPr>
              <a:t>accesible</a:t>
            </a:r>
            <a:r>
              <a:rPr lang="en-US" sz="1200" dirty="0">
                <a:solidFill>
                  <a:srgbClr val="2C2C2C"/>
                </a:solidFill>
              </a:rPr>
              <a:t> al </a:t>
            </a:r>
            <a:r>
              <a:rPr lang="en-US" sz="1200" dirty="0" err="1">
                <a:solidFill>
                  <a:srgbClr val="2C2C2C"/>
                </a:solidFill>
              </a:rPr>
              <a:t>empleador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ni</a:t>
            </a:r>
            <a:r>
              <a:rPr lang="en-US" sz="1200" dirty="0">
                <a:solidFill>
                  <a:srgbClr val="2C2C2C"/>
                </a:solidFill>
              </a:rPr>
              <a:t> a </a:t>
            </a:r>
            <a:r>
              <a:rPr lang="en-US" sz="1200" dirty="0" err="1">
                <a:solidFill>
                  <a:srgbClr val="2C2C2C"/>
                </a:solidFill>
              </a:rPr>
              <a:t>terceros</a:t>
            </a:r>
            <a:r>
              <a:rPr lang="en-US" sz="1200" dirty="0">
                <a:solidFill>
                  <a:srgbClr val="2C2C2C"/>
                </a:solidFill>
              </a:rPr>
              <a:t>) de </a:t>
            </a:r>
            <a:r>
              <a:rPr lang="en-US" sz="1200" dirty="0" err="1">
                <a:solidFill>
                  <a:srgbClr val="2C2C2C"/>
                </a:solidFill>
              </a:rPr>
              <a:t>demostrar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quién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accedió</a:t>
            </a:r>
            <a:r>
              <a:rPr lang="en-US" sz="1200" dirty="0">
                <a:solidFill>
                  <a:srgbClr val="2C2C2C"/>
                </a:solidFill>
              </a:rPr>
              <a:t> a </a:t>
            </a:r>
            <a:r>
              <a:rPr lang="en-US" sz="1200" dirty="0" err="1">
                <a:solidFill>
                  <a:srgbClr val="2C2C2C"/>
                </a:solidFill>
              </a:rPr>
              <a:t>qué</a:t>
            </a:r>
            <a:r>
              <a:rPr lang="en-US" sz="1200" dirty="0">
                <a:solidFill>
                  <a:srgbClr val="2C2C2C"/>
                </a:solidFill>
              </a:rPr>
              <a:t>. </a:t>
            </a:r>
            <a:br>
              <a:rPr lang="en-US" sz="1200" dirty="0"/>
            </a:br>
            <a:r>
              <a:rPr lang="en-US" sz="1200" b="1" dirty="0">
                <a:solidFill>
                  <a:srgbClr val="52B788"/>
                </a:solidFill>
              </a:rPr>
              <a:t>▸ </a:t>
            </a:r>
            <a:r>
              <a:rPr lang="en-US" sz="1200" dirty="0">
                <a:solidFill>
                  <a:srgbClr val="2C2C2C"/>
                </a:solidFill>
              </a:rPr>
              <a:t> Sin </a:t>
            </a:r>
            <a:r>
              <a:rPr lang="en-US" sz="1200" dirty="0" err="1">
                <a:solidFill>
                  <a:srgbClr val="2C2C2C"/>
                </a:solidFill>
              </a:rPr>
              <a:t>contrato</a:t>
            </a:r>
            <a:r>
              <a:rPr lang="en-US" sz="1200" dirty="0">
                <a:solidFill>
                  <a:srgbClr val="2C2C2C"/>
                </a:solidFill>
              </a:rPr>
              <a:t> formal de </a:t>
            </a:r>
            <a:r>
              <a:rPr lang="en-US" sz="1200" dirty="0" err="1">
                <a:solidFill>
                  <a:srgbClr val="2C2C2C"/>
                </a:solidFill>
              </a:rPr>
              <a:t>encargo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tratamiento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datos</a:t>
            </a:r>
            <a:r>
              <a:rPr lang="en-US" sz="1200" dirty="0">
                <a:solidFill>
                  <a:srgbClr val="2C2C2C"/>
                </a:solidFill>
              </a:rPr>
              <a:t> con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. Bajo Ley 19.628 </a:t>
            </a:r>
            <a:r>
              <a:rPr lang="en-US" sz="1200" dirty="0" err="1">
                <a:solidFill>
                  <a:srgbClr val="2C2C2C"/>
                </a:solidFill>
              </a:rPr>
              <a:t>vigente</a:t>
            </a:r>
            <a:r>
              <a:rPr lang="en-US" sz="1200" dirty="0">
                <a:solidFill>
                  <a:srgbClr val="2C2C2C"/>
                </a:solidFill>
              </a:rPr>
              <a:t> y Ley 21.719 (1-dic-2026), </a:t>
            </a:r>
            <a:r>
              <a:rPr lang="en-US" sz="1200" dirty="0" err="1">
                <a:solidFill>
                  <a:srgbClr val="2C2C2C"/>
                </a:solidFill>
              </a:rPr>
              <a:t>Workmed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responde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legalmente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por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todas</a:t>
            </a:r>
            <a:r>
              <a:rPr lang="en-US" sz="1200" dirty="0">
                <a:solidFill>
                  <a:srgbClr val="2C2C2C"/>
                </a:solidFill>
              </a:rPr>
              <a:t> las </a:t>
            </a:r>
            <a:r>
              <a:rPr lang="en-US" sz="1200" dirty="0" err="1">
                <a:solidFill>
                  <a:srgbClr val="2C2C2C"/>
                </a:solidFill>
              </a:rPr>
              <a:t>acciones</a:t>
            </a:r>
            <a:r>
              <a:rPr lang="en-US" sz="1200" dirty="0">
                <a:solidFill>
                  <a:srgbClr val="2C2C2C"/>
                </a:solidFill>
              </a:rPr>
              <a:t> de </a:t>
            </a:r>
            <a:r>
              <a:rPr lang="en-US" sz="1200" dirty="0" err="1">
                <a:solidFill>
                  <a:srgbClr val="2C2C2C"/>
                </a:solidFill>
              </a:rPr>
              <a:t>Secall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sobre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los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datos</a:t>
            </a:r>
            <a:r>
              <a:rPr lang="en-US" sz="1200" dirty="0">
                <a:solidFill>
                  <a:srgbClr val="2C2C2C"/>
                </a:solidFill>
              </a:rPr>
              <a:t> </a:t>
            </a:r>
            <a:r>
              <a:rPr lang="en-US" sz="1200" dirty="0" err="1">
                <a:solidFill>
                  <a:srgbClr val="2C2C2C"/>
                </a:solidFill>
              </a:rPr>
              <a:t>clínicos</a:t>
            </a:r>
            <a:r>
              <a:rPr lang="en-US" sz="1200" dirty="0">
                <a:solidFill>
                  <a:srgbClr val="2C2C2C"/>
                </a:solidFill>
              </a:rPr>
              <a:t>.</a:t>
            </a:r>
            <a:endParaRPr lang="en-US" sz="1200" dirty="0"/>
          </a:p>
          <a:p>
            <a:endParaRPr lang="en-US">
              <a:solidFill>
                <a:srgbClr val="2C2C2C"/>
              </a:solidFill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15015" y="5316824"/>
            <a:ext cx="5474160" cy="1043577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27110" y="5316824"/>
            <a:ext cx="48962" cy="1043577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777240" y="5469322"/>
            <a:ext cx="51286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5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1500" i="1" dirty="0" err="1">
                <a:solidFill>
                  <a:srgbClr val="1A3D25"/>
                </a:solidFill>
              </a:rPr>
              <a:t>Nosotros</a:t>
            </a:r>
            <a:r>
              <a:rPr lang="en-US" sz="1500" i="1" dirty="0">
                <a:solidFill>
                  <a:srgbClr val="1A3D25"/>
                </a:solidFill>
              </a:rPr>
              <a:t> no </a:t>
            </a:r>
            <a:r>
              <a:rPr lang="en-US" sz="1500" i="1" dirty="0" err="1">
                <a:solidFill>
                  <a:srgbClr val="1A3D25"/>
                </a:solidFill>
              </a:rPr>
              <a:t>tenemos</a:t>
            </a:r>
            <a:r>
              <a:rPr lang="en-US" sz="1500" i="1" dirty="0">
                <a:solidFill>
                  <a:srgbClr val="1A3D25"/>
                </a:solidFill>
              </a:rPr>
              <a:t> </a:t>
            </a:r>
            <a:r>
              <a:rPr lang="en-US" sz="1500" i="1" dirty="0" err="1">
                <a:solidFill>
                  <a:srgbClr val="1A3D25"/>
                </a:solidFill>
              </a:rPr>
              <a:t>administración</a:t>
            </a:r>
            <a:r>
              <a:rPr lang="en-US" sz="1500" i="1" dirty="0">
                <a:solidFill>
                  <a:srgbClr val="1A3D25"/>
                </a:solidFill>
              </a:rPr>
              <a:t>; </a:t>
            </a:r>
            <a:r>
              <a:rPr lang="en-US" sz="1500" i="1" dirty="0" err="1">
                <a:solidFill>
                  <a:srgbClr val="1A3D25"/>
                </a:solidFill>
              </a:rPr>
              <a:t>el</a:t>
            </a:r>
            <a:r>
              <a:rPr lang="en-US" sz="1500" i="1" dirty="0">
                <a:solidFill>
                  <a:srgbClr val="1A3D25"/>
                </a:solidFill>
              </a:rPr>
              <a:t> </a:t>
            </a:r>
            <a:r>
              <a:rPr lang="en-US" sz="1500" i="1" dirty="0" err="1">
                <a:solidFill>
                  <a:srgbClr val="1A3D25"/>
                </a:solidFill>
              </a:rPr>
              <a:t>proveedor</a:t>
            </a:r>
            <a:r>
              <a:rPr lang="en-US" sz="1500" i="1" dirty="0">
                <a:solidFill>
                  <a:srgbClr val="1A3D25"/>
                </a:solidFill>
              </a:rPr>
              <a:t> la </a:t>
            </a:r>
            <a:r>
              <a:rPr lang="en-US" sz="1500" i="1" dirty="0" err="1">
                <a:solidFill>
                  <a:srgbClr val="1A3D25"/>
                </a:solidFill>
              </a:rPr>
              <a:t>tiene</a:t>
            </a:r>
            <a:r>
              <a:rPr lang="en-US" sz="1500" b="1" i="1" dirty="0">
                <a:solidFill>
                  <a:srgbClr val="1A3D25"/>
                </a:solidFill>
              </a:rPr>
              <a:t>"</a:t>
            </a:r>
            <a:endParaRPr lang="en-US" dirty="0"/>
          </a:p>
        </p:txBody>
      </p:sp>
      <p:sp>
        <p:nvSpPr>
          <p:cNvPr id="308" name="Google Shape;308;p9"/>
          <p:cNvSpPr txBox="1"/>
          <p:nvPr/>
        </p:nvSpPr>
        <p:spPr>
          <a:xfrm>
            <a:off x="777241" y="5840065"/>
            <a:ext cx="487462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1200" dirty="0">
                <a:solidFill>
                  <a:srgbClr val="6B6B6B"/>
                </a:solidFill>
              </a:rPr>
              <a:t>Eduardo González </a:t>
            </a: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1200" dirty="0">
                <a:solidFill>
                  <a:srgbClr val="6B6B6B"/>
                </a:solidFill>
              </a:rPr>
              <a:t> </a:t>
            </a:r>
            <a:r>
              <a:rPr lang="en-US" sz="1200" dirty="0" err="1">
                <a:solidFill>
                  <a:srgbClr val="6B6B6B"/>
                </a:solidFill>
              </a:rPr>
              <a:t>Subgerente</a:t>
            </a:r>
            <a:r>
              <a:rPr lang="en-US" sz="1200" dirty="0">
                <a:solidFill>
                  <a:srgbClr val="6B6B6B"/>
                </a:solidFill>
              </a:rPr>
              <a:t> </a:t>
            </a:r>
            <a:r>
              <a:rPr lang="en-US" sz="1200" dirty="0" err="1">
                <a:solidFill>
                  <a:srgbClr val="6B6B6B"/>
                </a:solidFill>
              </a:rPr>
              <a:t>Proyectos</a:t>
            </a:r>
            <a:r>
              <a:rPr lang="en-US" sz="1200" dirty="0">
                <a:solidFill>
                  <a:srgbClr val="6B6B6B"/>
                </a:solidFill>
              </a:rPr>
              <a:t> TD </a:t>
            </a:r>
            <a:r>
              <a:rPr lang="en-US" sz="1200" dirty="0" err="1">
                <a:solidFill>
                  <a:srgbClr val="6B6B6B"/>
                </a:solidFill>
              </a:rPr>
              <a:t>Workmed</a:t>
            </a:r>
            <a:r>
              <a:rPr lang="en-US" sz="1200" dirty="0">
                <a:solidFill>
                  <a:srgbClr val="6B6B6B"/>
                </a:solidFill>
              </a:rPr>
              <a:t> </a:t>
            </a:r>
            <a:br>
              <a:rPr lang="en-US" sz="1200" dirty="0">
                <a:solidFill>
                  <a:srgbClr val="6B6B6B"/>
                </a:solidFill>
              </a:rPr>
            </a:b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 err="1">
                <a:solidFill>
                  <a:srgbClr val="6B6B6B"/>
                </a:solidFill>
              </a:rPr>
              <a:t>Ecosistema</a:t>
            </a:r>
            <a:r>
              <a:rPr lang="en-US" sz="1200" dirty="0">
                <a:solidFill>
                  <a:srgbClr val="6B6B6B"/>
                </a:solidFill>
              </a:rPr>
              <a:t> TI-20260415</a:t>
            </a: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rgbClr val="6B6B6B"/>
                </a:solidFill>
              </a:rPr>
              <a:t>34:58]</a:t>
            </a:r>
            <a:endParaRPr lang="en-US" sz="1200" dirty="0"/>
          </a:p>
        </p:txBody>
      </p:sp>
      <p:sp>
        <p:nvSpPr>
          <p:cNvPr id="2" name="Google Shape;305;p9">
            <a:extLst>
              <a:ext uri="{FF2B5EF4-FFF2-40B4-BE49-F238E27FC236}">
                <a16:creationId xmlns:a16="http://schemas.microsoft.com/office/drawing/2014/main" id="{C7950D78-39F7-F80B-AB60-A3C95118D5D4}"/>
              </a:ext>
            </a:extLst>
          </p:cNvPr>
          <p:cNvSpPr/>
          <p:nvPr/>
        </p:nvSpPr>
        <p:spPr>
          <a:xfrm>
            <a:off x="6103014" y="5316823"/>
            <a:ext cx="5474160" cy="1043577"/>
          </a:xfrm>
          <a:prstGeom prst="rect">
            <a:avLst/>
          </a:prstGeom>
          <a:solidFill>
            <a:srgbClr val="D8F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6;p9">
            <a:extLst>
              <a:ext uri="{FF2B5EF4-FFF2-40B4-BE49-F238E27FC236}">
                <a16:creationId xmlns:a16="http://schemas.microsoft.com/office/drawing/2014/main" id="{EDCBEDB2-975A-F144-9BCC-3724D1186116}"/>
              </a:ext>
            </a:extLst>
          </p:cNvPr>
          <p:cNvSpPr/>
          <p:nvPr/>
        </p:nvSpPr>
        <p:spPr>
          <a:xfrm>
            <a:off x="6115109" y="5316823"/>
            <a:ext cx="48962" cy="1043577"/>
          </a:xfrm>
          <a:prstGeom prst="rect">
            <a:avLst/>
          </a:prstGeom>
          <a:solidFill>
            <a:srgbClr val="1A3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7;p9">
            <a:extLst>
              <a:ext uri="{FF2B5EF4-FFF2-40B4-BE49-F238E27FC236}">
                <a16:creationId xmlns:a16="http://schemas.microsoft.com/office/drawing/2014/main" id="{22315945-2BD6-DF3C-3738-41B9CE38FE0B}"/>
              </a:ext>
            </a:extLst>
          </p:cNvPr>
          <p:cNvSpPr txBox="1"/>
          <p:nvPr/>
        </p:nvSpPr>
        <p:spPr>
          <a:xfrm>
            <a:off x="6365239" y="5469321"/>
            <a:ext cx="51286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500" b="1" i="1" u="none" strike="noStrike" cap="none" dirty="0">
                <a:solidFill>
                  <a:srgbClr val="1A3D2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1500" i="1" dirty="0">
                <a:solidFill>
                  <a:srgbClr val="1A3D25"/>
                </a:solidFill>
              </a:rPr>
              <a:t>Control </a:t>
            </a:r>
            <a:r>
              <a:rPr lang="en-US" sz="1500" i="1" dirty="0" err="1">
                <a:solidFill>
                  <a:srgbClr val="1A3D25"/>
                </a:solidFill>
              </a:rPr>
              <a:t>sobre</a:t>
            </a:r>
            <a:r>
              <a:rPr lang="en-US" sz="1500" i="1" dirty="0">
                <a:solidFill>
                  <a:srgbClr val="1A3D25"/>
                </a:solidFill>
              </a:rPr>
              <a:t> </a:t>
            </a:r>
            <a:r>
              <a:rPr lang="en-US" sz="1500" i="1" dirty="0" err="1">
                <a:solidFill>
                  <a:srgbClr val="1A3D25"/>
                </a:solidFill>
              </a:rPr>
              <a:t>el</a:t>
            </a:r>
            <a:r>
              <a:rPr lang="en-US" sz="1500" i="1" dirty="0">
                <a:solidFill>
                  <a:srgbClr val="1A3D25"/>
                </a:solidFill>
              </a:rPr>
              <a:t> FlowMed no </a:t>
            </a:r>
            <a:r>
              <a:rPr lang="en-US" sz="1500" i="1" dirty="0" err="1">
                <a:solidFill>
                  <a:srgbClr val="1A3D25"/>
                </a:solidFill>
              </a:rPr>
              <a:t>tenemos</a:t>
            </a:r>
            <a:r>
              <a:rPr lang="en-US" sz="1500" i="1" dirty="0">
                <a:solidFill>
                  <a:srgbClr val="1A3D25"/>
                </a:solidFill>
              </a:rPr>
              <a:t>.</a:t>
            </a:r>
            <a:r>
              <a:rPr lang="en-US" sz="1500" b="1" i="1" dirty="0">
                <a:solidFill>
                  <a:srgbClr val="1A3D25"/>
                </a:solidFill>
              </a:rPr>
              <a:t>"</a:t>
            </a:r>
            <a:endParaRPr lang="en-US" dirty="0"/>
          </a:p>
        </p:txBody>
      </p:sp>
      <p:sp>
        <p:nvSpPr>
          <p:cNvPr id="5" name="Google Shape;308;p9">
            <a:extLst>
              <a:ext uri="{FF2B5EF4-FFF2-40B4-BE49-F238E27FC236}">
                <a16:creationId xmlns:a16="http://schemas.microsoft.com/office/drawing/2014/main" id="{B0EBDD72-0FCC-0164-B94C-2FC8876803AE}"/>
              </a:ext>
            </a:extLst>
          </p:cNvPr>
          <p:cNvSpPr txBox="1"/>
          <p:nvPr/>
        </p:nvSpPr>
        <p:spPr>
          <a:xfrm>
            <a:off x="6359191" y="5840064"/>
            <a:ext cx="4856481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1200" dirty="0">
                <a:solidFill>
                  <a:srgbClr val="6B6B6B"/>
                </a:solidFill>
              </a:rPr>
              <a:t>Equipo TI </a:t>
            </a:r>
            <a:r>
              <a:rPr lang="en-US" sz="1200" dirty="0" err="1">
                <a:solidFill>
                  <a:srgbClr val="6B6B6B"/>
                </a:solidFill>
              </a:rPr>
              <a:t>Workmed</a:t>
            </a:r>
            <a:r>
              <a:rPr lang="en-US" sz="1200" dirty="0">
                <a:solidFill>
                  <a:srgbClr val="6B6B6B"/>
                </a:solidFill>
              </a:rPr>
              <a:t> </a:t>
            </a: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 err="1">
                <a:solidFill>
                  <a:srgbClr val="6B6B6B"/>
                </a:solidFill>
              </a:rPr>
              <a:t>Plataformas</a:t>
            </a:r>
            <a:r>
              <a:rPr lang="en-US" sz="1200" dirty="0">
                <a:solidFill>
                  <a:srgbClr val="6B6B6B"/>
                </a:solidFill>
              </a:rPr>
              <a:t> Internas-20260420</a:t>
            </a:r>
            <a:r>
              <a:rPr lang="en-US" sz="1200" b="0" i="0" u="none" strike="noStrike" cap="none" dirty="0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rgbClr val="6B6B6B"/>
                </a:solidFill>
              </a:rPr>
              <a:t>35:52]</a:t>
            </a:r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343</cp:revision>
  <dcterms:created xsi:type="dcterms:W3CDTF">2013-01-27T09:14:16Z</dcterms:created>
  <dcterms:modified xsi:type="dcterms:W3CDTF">2026-05-02T01:01:22Z</dcterms:modified>
</cp:coreProperties>
</file>