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3D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0" y="292608"/>
            <a:ext cx="1004175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" y="384048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2D6144"/>
                </a:solidFill>
                <a:latin typeface="Aptos"/>
              </a:rPr>
              <a:t>ONBOARDING CTO · MAPA DE INCIDENCIAS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8686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2D6144"/>
                </a:solidFill>
                <a:latin typeface="Aptos"/>
              </a:rPr>
              <a:t>QUÉ ESTÁ MAL HOY · QUIÉN ES ACCOUNTABLE · QUÉ LO MITIGA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1430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 i="0">
                <a:solidFill>
                  <a:srgbClr val="1A3D25"/>
                </a:solidFill>
                <a:latin typeface="Aptos Display"/>
              </a:rPr>
              <a:t>21 incidencias en 4 categorías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8288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1">
                <a:solidFill>
                  <a:srgbClr val="6B6B6B"/>
                </a:solidFill>
                <a:latin typeface="Aptos"/>
              </a:rPr>
              <a:t>Levantamiento 11 sesiones · 7-23 abril 2026 · onboarding Carolina Araya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502920" y="2331720"/>
            <a:ext cx="11183112" cy="0"/>
          </a:xfrm>
          <a:prstGeom prst="line">
            <a:avLst/>
          </a:prstGeom>
          <a:ln w="12700">
            <a:solidFill>
              <a:srgbClr val="52B78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02920" y="2606040"/>
            <a:ext cx="2697480" cy="1280160"/>
          </a:xfrm>
          <a:prstGeom prst="rect">
            <a:avLst/>
          </a:prstGeom>
          <a:solidFill>
            <a:srgbClr val="F1F8F3"/>
          </a:solidFill>
          <a:ln w="762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02920" y="2606040"/>
            <a:ext cx="73152" cy="1280160"/>
          </a:xfrm>
          <a:prstGeom prst="rect">
            <a:avLst/>
          </a:prstGeom>
          <a:solidFill>
            <a:srgbClr val="1A3D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2770632"/>
            <a:ext cx="269748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1" i="0">
                <a:solidFill>
                  <a:srgbClr val="1A3D25"/>
                </a:solidFill>
                <a:latin typeface="Aptos Display"/>
              </a:rPr>
              <a:t>22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3474720"/>
            <a:ext cx="2697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2D6144"/>
                </a:solidFill>
                <a:latin typeface="Aptos"/>
              </a:rPr>
              <a:t>TOTAL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19272" y="2606040"/>
            <a:ext cx="2697480" cy="1280160"/>
          </a:xfrm>
          <a:prstGeom prst="rect">
            <a:avLst/>
          </a:prstGeom>
          <a:solidFill>
            <a:srgbClr val="F1F8F3"/>
          </a:solidFill>
          <a:ln w="762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319272" y="2606040"/>
            <a:ext cx="73152" cy="1280160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2152" y="2770632"/>
            <a:ext cx="269748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1" i="0">
                <a:solidFill>
                  <a:srgbClr val="C0392B"/>
                </a:solidFill>
                <a:latin typeface="Aptos Display"/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2152" y="3474720"/>
            <a:ext cx="2697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2D6144"/>
                </a:solidFill>
                <a:latin typeface="Aptos"/>
              </a:rPr>
              <a:t>CRÍTICAS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135624" y="2606040"/>
            <a:ext cx="2697480" cy="1280160"/>
          </a:xfrm>
          <a:prstGeom prst="rect">
            <a:avLst/>
          </a:prstGeom>
          <a:solidFill>
            <a:srgbClr val="F1F8F3"/>
          </a:solidFill>
          <a:ln w="762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35624" y="2606040"/>
            <a:ext cx="73152" cy="1280160"/>
          </a:xfrm>
          <a:prstGeom prst="rect">
            <a:avLst/>
          </a:prstGeom>
          <a:solidFill>
            <a:srgbClr val="E07B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18504" y="2770632"/>
            <a:ext cx="269748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1" i="0">
                <a:solidFill>
                  <a:srgbClr val="E07B00"/>
                </a:solidFill>
                <a:latin typeface="Aptos Display"/>
              </a:rPr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18504" y="3474720"/>
            <a:ext cx="2697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2D6144"/>
                </a:solidFill>
                <a:latin typeface="Aptos"/>
              </a:rPr>
              <a:t>ALTAS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951976" y="2606040"/>
            <a:ext cx="2697480" cy="1280160"/>
          </a:xfrm>
          <a:prstGeom prst="rect">
            <a:avLst/>
          </a:prstGeom>
          <a:solidFill>
            <a:srgbClr val="F1F8F3"/>
          </a:solidFill>
          <a:ln w="762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951976" y="2606040"/>
            <a:ext cx="73152" cy="1280160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34856" y="2770632"/>
            <a:ext cx="269748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1" i="0">
                <a:solidFill>
                  <a:srgbClr val="C9A227"/>
                </a:solidFill>
                <a:latin typeface="Aptos Display"/>
              </a:rPr>
              <a:t>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34856" y="3474720"/>
            <a:ext cx="2697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 i="0">
                <a:solidFill>
                  <a:srgbClr val="2D6144"/>
                </a:solidFill>
                <a:latin typeface="Aptos"/>
              </a:rPr>
              <a:t>MEDIAS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" y="41605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2D6144"/>
                </a:solidFill>
                <a:latin typeface="Aptos"/>
              </a:rPr>
              <a:t>Distribución por categoría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02920" y="4572000"/>
            <a:ext cx="269748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67512" y="4709160"/>
            <a:ext cx="236829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1A3D25"/>
                </a:solidFill>
                <a:latin typeface="Aptos"/>
              </a:rPr>
              <a:t>Seguridad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7512" y="5074920"/>
            <a:ext cx="236829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2D6144"/>
                </a:solidFill>
                <a:latin typeface="Aptos Display"/>
              </a:rPr>
              <a:t>6 incidencias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7512" y="5486400"/>
            <a:ext cx="2368296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6B6B6B"/>
                </a:solidFill>
                <a:latin typeface="Aptos"/>
              </a:rPr>
              <a:t>2 críticas · 2 altas · 2 medias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319272" y="4572000"/>
            <a:ext cx="269748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483864" y="4709160"/>
            <a:ext cx="236829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1A3D25"/>
                </a:solidFill>
                <a:latin typeface="Aptos"/>
              </a:rPr>
              <a:t>Infraestructura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83864" y="5074920"/>
            <a:ext cx="236829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2D6144"/>
                </a:solidFill>
                <a:latin typeface="Aptos Display"/>
              </a:rPr>
              <a:t>5 incidencias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83864" y="5486400"/>
            <a:ext cx="2368296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6B6B6B"/>
                </a:solidFill>
                <a:latin typeface="Aptos"/>
              </a:rPr>
              <a:t>1 crítica · 3 altas · 1 media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35624" y="4572000"/>
            <a:ext cx="269748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300216" y="4709160"/>
            <a:ext cx="236829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1A3D25"/>
                </a:solidFill>
                <a:latin typeface="Aptos"/>
              </a:rPr>
              <a:t>Gobernanza · Buenas prácticas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300216" y="5074920"/>
            <a:ext cx="236829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2D6144"/>
                </a:solidFill>
                <a:latin typeface="Aptos Display"/>
              </a:rPr>
              <a:t>7 incidencias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00216" y="5486400"/>
            <a:ext cx="2368296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6B6B6B"/>
                </a:solidFill>
                <a:latin typeface="Aptos"/>
              </a:rPr>
              <a:t>0 críticas · 4 altas · 3 medias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951976" y="4572000"/>
            <a:ext cx="269748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116568" y="4709160"/>
            <a:ext cx="236829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1A3D25"/>
                </a:solidFill>
                <a:latin typeface="Aptos"/>
              </a:rPr>
              <a:t>Compliance · Regulatorio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16568" y="5074920"/>
            <a:ext cx="236829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 i="0">
                <a:solidFill>
                  <a:srgbClr val="2D6144"/>
                </a:solidFill>
                <a:latin typeface="Aptos Display"/>
              </a:rPr>
              <a:t>4 incidencias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116568" y="5486400"/>
            <a:ext cx="2368296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6B6B6B"/>
                </a:solidFill>
                <a:latin typeface="Aptos"/>
              </a:rPr>
              <a:t>3 críticas · 1 alta · 0 medias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02920" y="6126480"/>
            <a:ext cx="11183112" cy="292608"/>
          </a:xfrm>
          <a:prstGeom prst="rect">
            <a:avLst/>
          </a:prstGeom>
          <a:solidFill>
            <a:srgbClr val="1A3D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02920" y="6181344"/>
            <a:ext cx="11183112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Aptos"/>
              </a:rPr>
              <a:t>Acción Mes 1: A.4 cierra S1+S2+C3+I1 (incumplimientos HOY Ley 19.628 + 16.744) · C4 contrato encargo Secall · A.1 cierra S3 · DPO en B.6 cierra C1</a:t>
            </a:r>
          </a:p>
        </p:txBody>
      </p:sp>
      <p:cxnSp>
        <p:nvCxnSpPr>
          <p:cNvPr id="45" name="Connector 44"/>
          <p:cNvCxnSpPr/>
          <p:nvPr/>
        </p:nvCxnSpPr>
        <p:spPr>
          <a:xfrm>
            <a:off x="502920" y="6446520"/>
            <a:ext cx="11183112" cy="0"/>
          </a:xfrm>
          <a:prstGeom prst="line">
            <a:avLst/>
          </a:prstGeom>
          <a:ln w="9525">
            <a:solidFill>
              <a:srgbClr val="D8E5D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6B6B6B"/>
                </a:solidFill>
                <a:latin typeface="Aptos"/>
              </a:rPr>
              <a:t>EMERCOM SpA · onboarding CTO · mapa de incidencias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972800" y="6510528"/>
            <a:ext cx="713232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1" i="0">
                <a:solidFill>
                  <a:srgbClr val="2D6144"/>
                </a:solidFill>
                <a:latin typeface="Aptos"/>
              </a:rPr>
              <a:t>01 / 05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3D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0" y="292608"/>
            <a:ext cx="1004175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" y="384048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2D6144"/>
                </a:solidFill>
                <a:latin typeface="Aptos"/>
              </a:rPr>
              <a:t>CATEGORÍA 1 · SEGURIDAD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8686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 i="0">
                <a:solidFill>
                  <a:srgbClr val="1A3D25"/>
                </a:solidFill>
                <a:latin typeface="Aptos Display"/>
              </a:rPr>
              <a:t>SEGURIDAD · 6 INCIDENCIAS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298448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1">
                <a:solidFill>
                  <a:srgbClr val="6B6B6B"/>
                </a:solidFill>
                <a:latin typeface="Aptos"/>
              </a:rPr>
              <a:t>Acceso a datos productivos · cifrado en tránsito · gobierno de código y cuentas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502920" y="1691640"/>
            <a:ext cx="11183112" cy="0"/>
          </a:xfrm>
          <a:prstGeom prst="line">
            <a:avLst/>
          </a:prstGeom>
          <a:ln w="12700">
            <a:solidFill>
              <a:srgbClr val="52B78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6072" y="1874519"/>
            <a:ext cx="42976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#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52144" y="1874519"/>
            <a:ext cx="486460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INCIDENCIA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63056" y="1874519"/>
            <a:ext cx="257860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RESPONSABLE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87968" y="1874519"/>
            <a:ext cx="331012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MITIGACIÓN ROADMAP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02920" y="2148839"/>
            <a:ext cx="11695176" cy="0"/>
          </a:xfrm>
          <a:prstGeom prst="line">
            <a:avLst/>
          </a:prstGeom>
          <a:ln w="9525">
            <a:solidFill>
              <a:srgbClr val="52B78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02920" y="2203703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276855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S1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2587751"/>
            <a:ext cx="640080" cy="201168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2610611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CRÍTICA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8992" y="2240279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BD productiva clon expuesta a internet público sin VPN/SSH (acceso confirmado 29-abr-2026 con cuenta genérica compartida entre Eduardo + Rodrigo + Ignacio + ¿otros?, configurada y administrada por Secall) · EXPONE HOY datos sensibles bajo Ley 19.628 art. 2 g) + VIOLA régimen confidencialidad ocupacional Ley 16.744 / DS 109 / dictámenes SUSESO (el detalle clínico almacenado en FlowMed —diagnósticos, antecedentes, exámenes— no debe ser accesible al empleador ni a terceros)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89904" y="2240279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Eduardo González (broker funcional) + Secall (gatekeeper técnico real, externo)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814816" y="2203703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887968" y="2240279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A.4 individualizar credenciales + cerrar cuenta genérica + cerrar exposición pública (negociar con Secall) + B.6 · hito Mes 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2920" y="3008375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2920" y="3081527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S2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00" y="3392423"/>
            <a:ext cx="640080" cy="201168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3415283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CRÍTICA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8992" y="3044951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Conexiones MySQL/Postgres no encriptadas en tránsito · credenciales y contenido viajan en claro por internet · EXPONE datos sensibles Ley 19.628 + VIOLA régimen Ley 16.744 (interceptación permite reconstruir información médica detallada del trabajador)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89904" y="3044951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Eduardo González + Christian Urbina + Secall (proveedor externo)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814816" y="3008375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887968" y="3044951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A.4 + configuración VPN/SSH (requiere coordinación con Secall) como parte de B.6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2920" y="3813047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2920" y="3886199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S3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85800" y="4197095"/>
            <a:ext cx="640080" cy="201168"/>
          </a:xfrm>
          <a:prstGeom prst="rect">
            <a:avLst/>
          </a:prstGeom>
          <a:solidFill>
            <a:srgbClr val="E07B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85800" y="4219955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ALTA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8992" y="3849623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Script Python (~2.553 líneas, núcleo de pricing) en GitHub personal de Rodrigo · sin gobierno corporativo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89904" y="3849623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Rodrigo Llancao · Jefe Desarrollo BI y Análisis de Datos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814816" y="3813047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887968" y="3849623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A.1 migración a GitHub Workmed con Christian Urbina (en curso)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02920" y="4617719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02920" y="4690871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S4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85800" y="5001767"/>
            <a:ext cx="640080" cy="201168"/>
          </a:xfrm>
          <a:prstGeom prst="rect">
            <a:avLst/>
          </a:prstGeom>
          <a:solidFill>
            <a:srgbClr val="E07B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85800" y="5024627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ALTA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78992" y="4654295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Cuentas únicas compartidas en Power BI Y en BD productiva FlowMed RDS · sin trazabilidad por usuario · en RDS la cuenta genérica la usan Eduardo + Rodrigo + Ignacio + ¿otros? incluyendo potencialmente personal de Secall · imposible cumplir el deber de Ley 19.628 + 16.744 de demostrar quién accedió a qué dato sensible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089904" y="4654295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Rodrigo Llancao (BI) + Eduardo González + Secall (RDS)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814816" y="4617719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887968" y="4654295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A.4 individualizar credenciales RDS + cerrar genérica · B.6 log auditable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02920" y="5422391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02920" y="5495543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S5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85800" y="5806439"/>
            <a:ext cx="640080" cy="20116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85800" y="5829299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MEDIA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78992" y="5458967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Supabase plan gratuito · sin VPN · 3 plataformas internas expuestas (Salud Compatible, Salud Mental, agente piloto)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089904" y="5458967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Rodrigo Llancao · Jefe Desarrollo BI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814816" y="5422391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887968" y="5458967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B.2 plataformas internas migradas a AWS Workmed propia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02920" y="6227063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02920" y="6300215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S6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85800" y="6611111"/>
            <a:ext cx="640080" cy="20116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85800" y="6633971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MEDIA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78992" y="6263639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HubSpot · vulnerabilidades reconocidas en sesión: «tiene vulnerabilidades muy importantes»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89904" y="6263639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Marcela · Gerencia Comercial + Rodrigo Llancao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814816" y="6227063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8887968" y="6263639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B.5 integración FlowMed↔HubSpot sobre plataforma propia con Identity Service</a:t>
            </a:r>
          </a:p>
        </p:txBody>
      </p:sp>
      <p:cxnSp>
        <p:nvCxnSpPr>
          <p:cNvPr id="62" name="Connector 61"/>
          <p:cNvCxnSpPr/>
          <p:nvPr/>
        </p:nvCxnSpPr>
        <p:spPr>
          <a:xfrm>
            <a:off x="502920" y="6446520"/>
            <a:ext cx="11183112" cy="0"/>
          </a:xfrm>
          <a:prstGeom prst="line">
            <a:avLst/>
          </a:prstGeom>
          <a:ln w="9525">
            <a:solidFill>
              <a:srgbClr val="D8E5D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6B6B6B"/>
                </a:solidFill>
                <a:latin typeface="Aptos"/>
              </a:rPr>
              <a:t>EMERCOM SpA · onboarding CTO · mapa de incidencias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972800" y="6510528"/>
            <a:ext cx="713232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1" i="0">
                <a:solidFill>
                  <a:srgbClr val="2D6144"/>
                </a:solidFill>
                <a:latin typeface="Aptos"/>
              </a:rPr>
              <a:t>02 / 05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3D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0" y="292608"/>
            <a:ext cx="1004175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" y="384048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2D6144"/>
                </a:solidFill>
                <a:latin typeface="Aptos"/>
              </a:rPr>
              <a:t>CATEGORÍA 2 · INFRAESTRUCTURA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8686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 i="0">
                <a:solidFill>
                  <a:srgbClr val="1A3D25"/>
                </a:solidFill>
                <a:latin typeface="Aptos Display"/>
              </a:rPr>
              <a:t>INFRAESTRUCTURA · 5 INCIDENCIAS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298448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1">
                <a:solidFill>
                  <a:srgbClr val="6B6B6B"/>
                </a:solidFill>
                <a:latin typeface="Aptos"/>
              </a:rPr>
              <a:t>SPOF de acceso · contingencia · capacidad TI propia · segmentación de red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502920" y="1691640"/>
            <a:ext cx="11183112" cy="0"/>
          </a:xfrm>
          <a:prstGeom prst="line">
            <a:avLst/>
          </a:prstGeom>
          <a:ln w="12700">
            <a:solidFill>
              <a:srgbClr val="52B78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6072" y="1874519"/>
            <a:ext cx="42976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#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52144" y="1874519"/>
            <a:ext cx="486460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INCIDENCIA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63056" y="1874519"/>
            <a:ext cx="257860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RESPONSABLE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87968" y="1874519"/>
            <a:ext cx="331012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MITIGACIÓN ROADMAP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02920" y="2148839"/>
            <a:ext cx="11695176" cy="0"/>
          </a:xfrm>
          <a:prstGeom prst="line">
            <a:avLst/>
          </a:prstGeom>
          <a:ln w="9525">
            <a:solidFill>
              <a:srgbClr val="52B78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02920" y="2203703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276855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I1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2587751"/>
            <a:ext cx="640080" cy="201168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2610611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CRÍTICA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8992" y="2240279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Secall (proveedor externo) es el gatekeeper técnico real de la BD productiva FlowMed en AWS RDS · Eduardo es interfaz funcional que solicita accesos a Secall · acceso interno se distribuye vía cuenta genérica compartida sin trazabilidad por persona · Workmed depende de un proveedor con «soporte 2 semanas a nunca» para cualquier cambio de IAM/red/auditoría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89904" y="2240279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Secall (gatekeeper técnico, externo) + Eduardo González (interfaz funcional · Subgerente TD)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814816" y="2203703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887968" y="2240279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A.4 apretar contrato Secall (SLA + auditoría) + acceso administrativo paralelo Workmed sobre RDS + individualizar cuentas · B.2 estrangulamiento progresivo del legacy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2920" y="3008375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2920" y="3081527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I2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00" y="3392423"/>
            <a:ext cx="640080" cy="201168"/>
          </a:xfrm>
          <a:prstGeom prst="rect">
            <a:avLst/>
          </a:prstGeom>
          <a:solidFill>
            <a:srgbClr val="E07B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3415283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ALTA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8992" y="3044951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Sin réplica externa ni servidor interno de contingencia (sólo réplica AWS RDS desfase 5-10 min) · «si se cae Amazon, ahí tenemos otros problemas»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89904" y="3044951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Eduardo González + Christian Urbina · Encargado Infraestructura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814816" y="3008375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887968" y="3044951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B.2 FlowMed 2.0 con plan multi-region + A.1 ambiente Workmed-Tech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2920" y="3813047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2920" y="3886199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I3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85800" y="4197095"/>
            <a:ext cx="640080" cy="201168"/>
          </a:xfrm>
          <a:prstGeom prst="rect">
            <a:avLst/>
          </a:prstGeom>
          <a:solidFill>
            <a:srgbClr val="E07B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85800" y="4219955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ALTA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8992" y="3849623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FlowMed legacy administrado por Secall · sin API genérica · sin acceso al código · «lentitud creciente» + soporte errático «2 semanas a nunca»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89904" y="3849623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Eduardo González (interfaz funcional) + Secall (proveedor externo)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814816" y="3813047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887968" y="3849623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B.2 FlowMed 2.0 sobre AWS Workmed propia · estrangulamiento progresivo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02920" y="4617719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02920" y="4690871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I4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85800" y="5001767"/>
            <a:ext cx="640080" cy="201168"/>
          </a:xfrm>
          <a:prstGeom prst="rect">
            <a:avLst/>
          </a:prstGeom>
          <a:solidFill>
            <a:srgbClr val="E07B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85800" y="5024627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ALTA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78992" y="4654295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Cero capacidad TI interna de desarrollo sobre core FlowMed · «todo contratado con el proveedor»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089904" y="4654295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Carolina Araya · CTO Workmed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814816" y="4617719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887968" y="4654295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A.1 ambiente Workmed-Tech + B.1 Identity Service como primer entregable propio + dupla Eduardo+Rodrigo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02920" y="5422391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02920" y="5495543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I5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85800" y="5806439"/>
            <a:ext cx="640080" cy="20116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85800" y="5829299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MEDIA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78992" y="5458967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On-premise raqueado en Manuel Montt · sin VPN · sin segmentación de red explícita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089904" y="5458967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Christian Urbina · Encargado Infraestructura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814816" y="5422391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887968" y="5458967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B.2 migración a AWS Workmed propia + B.6 políticas de red</a:t>
            </a:r>
          </a:p>
        </p:txBody>
      </p:sp>
      <p:cxnSp>
        <p:nvCxnSpPr>
          <p:cNvPr id="54" name="Connector 53"/>
          <p:cNvCxnSpPr/>
          <p:nvPr/>
        </p:nvCxnSpPr>
        <p:spPr>
          <a:xfrm>
            <a:off x="502920" y="6446520"/>
            <a:ext cx="11183112" cy="0"/>
          </a:xfrm>
          <a:prstGeom prst="line">
            <a:avLst/>
          </a:prstGeom>
          <a:ln w="9525">
            <a:solidFill>
              <a:srgbClr val="D8E5D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6B6B6B"/>
                </a:solidFill>
                <a:latin typeface="Aptos"/>
              </a:rPr>
              <a:t>EMERCOM SpA · onboarding CTO · mapa de incidencias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972800" y="6510528"/>
            <a:ext cx="713232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1" i="0">
                <a:solidFill>
                  <a:srgbClr val="2D6144"/>
                </a:solidFill>
                <a:latin typeface="Aptos"/>
              </a:rPr>
              <a:t>03 / 05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3D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0" y="292608"/>
            <a:ext cx="1004175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" y="384048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2D6144"/>
                </a:solidFill>
                <a:latin typeface="Aptos"/>
              </a:rPr>
              <a:t>CATEGORÍA 3 · GOBERNANZA · BUENAS PRÁCTICAS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8686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 i="0">
                <a:solidFill>
                  <a:srgbClr val="1A3D25"/>
                </a:solidFill>
                <a:latin typeface="Aptos Display"/>
              </a:rPr>
              <a:t>GOBERNANZA · 7 INCIDENCIAS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298448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1">
                <a:solidFill>
                  <a:srgbClr val="6B6B6B"/>
                </a:solidFill>
                <a:latin typeface="Aptos"/>
              </a:rPr>
              <a:t>Documentación · sincronización · versionado · cierre de mes · digitalización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502920" y="1691640"/>
            <a:ext cx="11183112" cy="0"/>
          </a:xfrm>
          <a:prstGeom prst="line">
            <a:avLst/>
          </a:prstGeom>
          <a:ln w="12700">
            <a:solidFill>
              <a:srgbClr val="52B78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6072" y="1874519"/>
            <a:ext cx="42976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#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52144" y="1874519"/>
            <a:ext cx="486460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INCIDENCIA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63056" y="1874519"/>
            <a:ext cx="257860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RESPONSABLE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87968" y="1874519"/>
            <a:ext cx="331012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MITIGACIÓN ROADMAP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02920" y="2148839"/>
            <a:ext cx="11695176" cy="0"/>
          </a:xfrm>
          <a:prstGeom prst="line">
            <a:avLst/>
          </a:prstGeom>
          <a:ln w="9525">
            <a:solidFill>
              <a:srgbClr val="52B78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02920" y="2203703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276855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G1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2587751"/>
            <a:ext cx="640080" cy="201168"/>
          </a:xfrm>
          <a:prstGeom prst="rect">
            <a:avLst/>
          </a:prstGeom>
          <a:solidFill>
            <a:srgbClr val="E07B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2610611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ALTA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8992" y="2240279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Modelo de datos de FlowMed sin documentar · el conocimiento vive sólo en la cabeza de Eduardo (refuerzo del riesgo SPOF)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89904" y="2240279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Eduardo González + Rodrigo Llancao · Jefe Desarrollo BI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814816" y="2203703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887968" y="2240279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C.1 documentación del modelo de datos (1-2 sprints)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2920" y="3008375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2920" y="3081527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G2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00" y="3392423"/>
            <a:ext cx="640080" cy="201168"/>
          </a:xfrm>
          <a:prstGeom prst="rect">
            <a:avLst/>
          </a:prstGeom>
          <a:solidFill>
            <a:srgbClr val="E07B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3415283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ALTA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8992" y="3044951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Cliente y trabajador en 4 sistemas paralelos sin sincronización (FlowMed · HubSpot · Defontana · Power Platform)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89904" y="3044951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Juan Pablo Coustasse · CFO + Eduardo González + Marcela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814816" y="3008375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887968" y="3044951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B.1 Identity Service como microservicio único de identidad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2920" y="3813047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2920" y="3886199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G3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85800" y="4197095"/>
            <a:ext cx="640080" cy="20116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85800" y="4219955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MEDIA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8992" y="3849623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Catálogo de prestaciones cambia silencioso · detectado a 3-4 meses (incidente real: proveedor renombró + valorizó al doble sin avisar)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89904" y="3849623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Marcela · Gerencia Comercial + Eduardo González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814816" y="3813047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887968" y="3849623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C.2 trigger + alerta de cambios + B.6 comité de cambios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02920" y="4617719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02920" y="4690871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G4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85800" y="5001767"/>
            <a:ext cx="640080" cy="20116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85800" y="5024627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MEDIA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78992" y="4654295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HubSpot ↔ FlowMed sin integración desde fracaso 2024 · «no llegó a acuerdo entre las dos partes técnicas»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089904" y="4654295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Eduardo González + Patricia Maturana · Jefa Agendamiento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814816" y="4617719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887968" y="4654295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B.5 integración retomada sobre plataforma propia con Identity Service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02920" y="5422391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02920" y="5495543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G5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85800" y="5806439"/>
            <a:ext cx="640080" cy="201168"/>
          </a:xfrm>
          <a:prstGeom prst="rect">
            <a:avLst/>
          </a:prstGeom>
          <a:solidFill>
            <a:srgbClr val="E07B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85800" y="5829299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ALTA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78992" y="5458967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Cierre de mes «blando» · producción se mueve retroactivamente · pérdida 2-3 días/mes para facturar · último EDP sale día 9 vs plazo legal 8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089904" y="5458967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Juan Pablo Coustasse · CFO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814816" y="5422391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887968" y="5458967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B.8 cierre contractual del mes + A.3.1 valorización nocturna + B.3 pipeline acreditados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02920" y="6227063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02920" y="6300215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G6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85800" y="6611111"/>
            <a:ext cx="640080" cy="201168"/>
          </a:xfrm>
          <a:prstGeom prst="rect">
            <a:avLst/>
          </a:prstGeom>
          <a:solidFill>
            <a:srgbClr val="C9A2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85800" y="6633971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MEDIA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78992" y="6263639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Power BI · cuentas paralelas + dashboards «dando vuelta» sin versionado · workaround renombre v2.1, v3.1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89904" y="6263639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Rodrigo Llancao · Jefe Desarrollo BI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814816" y="6227063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8887968" y="6263639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B.6 data steward por vista + log auditable + políticas de versionado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02920" y="7031735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02920" y="7104887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G7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85800" y="7415783"/>
            <a:ext cx="640080" cy="201168"/>
          </a:xfrm>
          <a:prstGeom prst="rect">
            <a:avLst/>
          </a:prstGeom>
          <a:solidFill>
            <a:srgbClr val="E07B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685800" y="7438643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ALTA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78992" y="7068311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40% atenciones acreditadas con transcripción manual · sin pipeline de digitalización · «los chiquillos se vuelven locos digitando» (Vicente)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089904" y="7068311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Vicente Rivano · Subgerente UCI + Pablo Martínez · Subgerente Operaciones</a:t>
            </a:r>
          </a:p>
        </p:txBody>
      </p:sp>
      <p:sp>
        <p:nvSpPr>
          <p:cNvPr id="68" name="Rectangle 67"/>
          <p:cNvSpPr/>
          <p:nvPr/>
        </p:nvSpPr>
        <p:spPr>
          <a:xfrm>
            <a:off x="8814816" y="7031735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8887968" y="7068311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B.3 pipeline digitalización Workmed-side + B.4 cola dirigida + pre-informe IA</a:t>
            </a:r>
          </a:p>
        </p:txBody>
      </p:sp>
      <p:cxnSp>
        <p:nvCxnSpPr>
          <p:cNvPr id="70" name="Connector 69"/>
          <p:cNvCxnSpPr/>
          <p:nvPr/>
        </p:nvCxnSpPr>
        <p:spPr>
          <a:xfrm>
            <a:off x="502920" y="6446520"/>
            <a:ext cx="11183112" cy="0"/>
          </a:xfrm>
          <a:prstGeom prst="line">
            <a:avLst/>
          </a:prstGeom>
          <a:ln w="9525">
            <a:solidFill>
              <a:srgbClr val="D8E5D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6B6B6B"/>
                </a:solidFill>
                <a:latin typeface="Aptos"/>
              </a:rPr>
              <a:t>EMERCOM SpA · onboarding CTO · mapa de incidencias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0972800" y="6510528"/>
            <a:ext cx="713232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1" i="0">
                <a:solidFill>
                  <a:srgbClr val="2D6144"/>
                </a:solidFill>
                <a:latin typeface="Aptos"/>
              </a:rPr>
              <a:t>04 / 05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3D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0" y="292608"/>
            <a:ext cx="1004175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" y="384048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 i="0">
                <a:solidFill>
                  <a:srgbClr val="2D6144"/>
                </a:solidFill>
                <a:latin typeface="Aptos"/>
              </a:rPr>
              <a:t>CATEGORÍA 4 · COMPLIANCE · REGULATORIO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8686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 i="0">
                <a:solidFill>
                  <a:srgbClr val="1A3D25"/>
                </a:solidFill>
                <a:latin typeface="Aptos Display"/>
              </a:rPr>
              <a:t>COMPLIANCE · 4 INCIDENCIAS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298448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1">
                <a:solidFill>
                  <a:srgbClr val="6B6B6B"/>
                </a:solidFill>
                <a:latin typeface="Aptos"/>
              </a:rPr>
              <a:t>Stack legal aplicable a la BD productiva FlowMed: Ley 19.628 art. 2 g) (datos sensibles · estados de salud) + Ley 16.744 / DS 109 / dictámenes SUSESO (régimen confidencialidad ocupacional) · vehículo defendible-secundario: Ley 20.584 art. 13 (más fuerte sobre SACMed) · futura Ley 21.719 (sanciones, dic-2026) + Triple norma ISO (jun-2026) + contrato de encargo de tratamiento con Secall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502920" y="1691640"/>
            <a:ext cx="11183112" cy="0"/>
          </a:xfrm>
          <a:prstGeom prst="line">
            <a:avLst/>
          </a:prstGeom>
          <a:ln w="12700">
            <a:solidFill>
              <a:srgbClr val="52B78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6072" y="1874519"/>
            <a:ext cx="42976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#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52144" y="1874519"/>
            <a:ext cx="486460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INCIDENCIA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63056" y="1874519"/>
            <a:ext cx="257860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RESPONSABLE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87968" y="1874519"/>
            <a:ext cx="3310128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800" b="1" i="0">
                <a:solidFill>
                  <a:srgbClr val="2D6144"/>
                </a:solidFill>
                <a:latin typeface="Aptos"/>
              </a:rPr>
              <a:t>MITIGACIÓN ROADMAP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02920" y="2148839"/>
            <a:ext cx="11695176" cy="0"/>
          </a:xfrm>
          <a:prstGeom prst="line">
            <a:avLst/>
          </a:prstGeom>
          <a:ln w="9525">
            <a:solidFill>
              <a:srgbClr val="52B78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02920" y="2203703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276855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C1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2587751"/>
            <a:ext cx="640080" cy="201168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2610611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CRÍTICA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8992" y="2240279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Ley 21.719 (vigencia 1-dic-2026, ~7 meses) · sin DPO designado · sin inventario de tratamientos · sin política de consentimiento granular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89904" y="2240279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Juan Pablo Coustasse · CFO (owner compliance) + DPO por designar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814816" y="2203703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887968" y="2240279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B.6 marco de gobernanza completo con DPO formal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2920" y="3008375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2920" y="3081527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C2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00" y="3392423"/>
            <a:ext cx="640080" cy="201168"/>
          </a:xfrm>
          <a:prstGeom prst="rect">
            <a:avLst/>
          </a:prstGeom>
          <a:solidFill>
            <a:srgbClr val="E07B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3415283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ALTA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8992" y="3044951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Triple norma ISO (9001 + 14001 + 45001 · junio 2026, ~2 meses) · sin control documental ni trazabilidad formal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89904" y="3044951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Coustasse + Mónica Pérez · PMO + Carolina Araya · CTO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814816" y="3008375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887968" y="3044951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B.6 entrega controles documentales y trazabilidad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2920" y="3813047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2920" y="3886199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C3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85800" y="4197095"/>
            <a:ext cx="640080" cy="201168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85800" y="4219955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CRÍTICA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8992" y="3849623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Réplica caliente AWS RDS con detalle clínico (diagnósticos, antecedentes, exámenes) · administrada por Secall · INCUMPLE HOY Ley 19.628 (datos sensibles) + Ley 16.744/DS 109 (régimen ocupacional: el detalle no debe quedar accesible al empleador ni a terceros) · cuenta genérica compartida agrava la falta de trazabilidad · adicionalmente quedará bajo régimen sancionatorio Ley 21.719 desde 1-dic-2026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89904" y="3849623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Secall + Eduardo González + DPO por designar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814816" y="3813047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887968" y="3849623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A.4 individualizar credenciales + B.1 Identity Service + B.6 marco gobernanza + B.2 FlowMed 2.0 cifrado at-rest sobre AWS Workmed propia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02920" y="4617719"/>
            <a:ext cx="502920" cy="713232"/>
          </a:xfrm>
          <a:prstGeom prst="rect">
            <a:avLst/>
          </a:prstGeom>
          <a:solidFill>
            <a:srgbClr val="F1F8F3"/>
          </a:solidFill>
          <a:ln w="6350">
            <a:solidFill>
              <a:srgbClr val="52B78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02920" y="4690871"/>
            <a:ext cx="5029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1A3D25"/>
                </a:solidFill>
                <a:latin typeface="Aptos Display"/>
              </a:rPr>
              <a:t>C4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85800" y="5001767"/>
            <a:ext cx="640080" cy="201168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85800" y="5024627"/>
            <a:ext cx="64008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Aptos"/>
              </a:rPr>
              <a:t>CRÍTICA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78992" y="4654295"/>
            <a:ext cx="4937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Secall procesa datos sensibles de Workmed sin contrato formal de encargo verificable · bajo Ley 19.628 + futura Ley 21.719, Secall es «encargado de tratamiento» y exige contrato escrito con cláusulas mínimas (finalidades, medidas de seguridad, prohibición de subencargados, plazo conservación, devolución/destrucción, derecho de auditoría por Workmed) · sin ese contrato, Workmed (responsable del tratamiento) responde por todas las acciones de Secall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089904" y="4654295"/>
            <a:ext cx="2651760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2C2C2C"/>
                </a:solidFill>
                <a:latin typeface="Aptos"/>
              </a:rPr>
              <a:t>Coustasse · CFO (owner contractual) + Asesoría Legal + DPO por designar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814816" y="4617719"/>
            <a:ext cx="3383280" cy="713232"/>
          </a:xfrm>
          <a:prstGeom prst="rect">
            <a:avLst/>
          </a:prstGeom>
          <a:solidFill>
            <a:srgbClr val="D8F3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887968" y="4654295"/>
            <a:ext cx="3236976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1" i="0">
                <a:solidFill>
                  <a:srgbClr val="1A3D25"/>
                </a:solidFill>
                <a:latin typeface="Aptos"/>
              </a:rPr>
              <a:t>B.6 contrato de encargo de tratamiento de datos con Secall (cláusulas Ley 19.628 + 21.719) · paralelo a B.2 estrangulamiento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502920" y="6446520"/>
            <a:ext cx="11183112" cy="0"/>
          </a:xfrm>
          <a:prstGeom prst="line">
            <a:avLst/>
          </a:prstGeom>
          <a:ln w="9525">
            <a:solidFill>
              <a:srgbClr val="D8E5D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02920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6B6B6B"/>
                </a:solidFill>
                <a:latin typeface="Aptos"/>
              </a:rPr>
              <a:t>EMERCOM SpA · onboarding CTO · mapa de incidencias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972800" y="6510528"/>
            <a:ext cx="713232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1" i="0">
                <a:solidFill>
                  <a:srgbClr val="2D6144"/>
                </a:solidFill>
                <a:latin typeface="Aptos"/>
              </a:rPr>
              <a:t>05 / 05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